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60" autoAdjust="0"/>
    <p:restoredTop sz="87646" autoAdjust="0"/>
  </p:normalViewPr>
  <p:slideViewPr>
    <p:cSldViewPr>
      <p:cViewPr varScale="1">
        <p:scale>
          <a:sx n="69" d="100"/>
          <a:sy n="69" d="100"/>
        </p:scale>
        <p:origin x="-99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5EB382-BB07-4EAE-8B88-61E59585F096}" type="datetimeFigureOut">
              <a:rPr lang="en-US" smtClean="0"/>
              <a:pPr/>
              <a:t>5/22/2010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C78042-7281-40E3-AB16-6CFB4A2294DA}" type="slidenum">
              <a:rPr lang="en-US" smtClean="0"/>
              <a:pPr/>
              <a:t>‹#›</a:t>
            </a:fld>
            <a:endParaRPr lang="en-US" dirty="0"/>
          </a:p>
        </p:txBody>
      </p:sp>
    </p:spTree>
    <p:extLst>
      <p:ext uri="{BB962C8B-B14F-4D97-AF65-F5344CB8AC3E}">
        <p14:creationId xmlns:p14="http://schemas.microsoft.com/office/powerpoint/2010/main" val="3133837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r>
              <a:rPr lang="en-US" dirty="0" smtClean="0"/>
              <a:t>Environmental Dangers</a:t>
            </a:r>
          </a:p>
          <a:p>
            <a:endParaRPr lang="en-US" dirty="0" smtClean="0"/>
          </a:p>
          <a:p>
            <a:r>
              <a:rPr lang="en-US" dirty="0" smtClean="0"/>
              <a:t>Increased Pest Resistivity:</a:t>
            </a:r>
          </a:p>
          <a:p>
            <a:r>
              <a:rPr lang="en-US" dirty="0" smtClean="0"/>
              <a:t>As the insects feeding on the Bt crops are exposed to the toxin regularly, unlike in the case of Bt sprays where the plants are exposed to intense concentrations for short periods of time, they are likely to develop a stronger and quicker resistance to the toxin. If this happens, both the genes in transgenic plants and Bt sprays will be rendered ineffective. This makes the effective life of a Bt crop not more than 2 to 3 years.</a:t>
            </a:r>
          </a:p>
          <a:p>
            <a:endParaRPr lang="en-US" dirty="0" smtClean="0"/>
          </a:p>
          <a:p>
            <a:r>
              <a:rPr lang="en-US" dirty="0" smtClean="0"/>
              <a:t>The evidence</a:t>
            </a:r>
          </a:p>
          <a:p>
            <a:r>
              <a:rPr lang="en-US" dirty="0" smtClean="0"/>
              <a:t>Researchers at the Institute of Plant Protection in China showed that after 12 to 13 generations the toxin was ineffective when used on the bollworm.</a:t>
            </a:r>
          </a:p>
          <a:p>
            <a:endParaRPr lang="en-US" dirty="0" smtClean="0"/>
          </a:p>
          <a:p>
            <a:r>
              <a:rPr lang="en-US" dirty="0" smtClean="0"/>
              <a:t>Gene flow to wild relatives:</a:t>
            </a:r>
          </a:p>
          <a:p>
            <a:r>
              <a:rPr lang="en-US" dirty="0" smtClean="0"/>
              <a:t>As Bt crops are grown close to their wild relatives, it is highly possible that the Bt gene can spread to the wild relatives through pollen transfer. The new genes in the wild plants may produce enough toxins to ward off insects that normally feed on them. Some of the wild plants could grow hardier and act as weeds in the fields. This technology also leads to contamination of other species, as the transgenic plants displace other plants.</a:t>
            </a:r>
          </a:p>
          <a:p>
            <a:endParaRPr lang="en-US" dirty="0" smtClean="0"/>
          </a:p>
          <a:p>
            <a:r>
              <a:rPr lang="en-US" dirty="0" smtClean="0"/>
              <a:t>The evidence</a:t>
            </a:r>
          </a:p>
          <a:p>
            <a:r>
              <a:rPr lang="en-US" dirty="0" smtClean="0"/>
              <a:t>Though examples on Bt cotton have not yet been documented there is evidence to show that pollen transfer occurs freely between mustard plants (oil seed rape).</a:t>
            </a:r>
          </a:p>
          <a:p>
            <a:endParaRPr lang="en-US" dirty="0" smtClean="0"/>
          </a:p>
          <a:p>
            <a:r>
              <a:rPr lang="en-US" dirty="0" smtClean="0"/>
              <a:t>Inability to address complexity of pest attack: Farmers still need to use pesticides. Bt Cotton produces a toxin, which is effective against the bollworm and other lepidopteron pests. However there are a number of other secondary pests (a total estimate of 160). In the absence of bollworm, they act as primary pests.</a:t>
            </a:r>
          </a:p>
          <a:p>
            <a:endParaRPr lang="en-US" dirty="0" smtClean="0"/>
          </a:p>
          <a:p>
            <a:r>
              <a:rPr lang="en-US" dirty="0" smtClean="0"/>
              <a:t>The evidence</a:t>
            </a:r>
          </a:p>
          <a:p>
            <a:r>
              <a:rPr lang="en-US" dirty="0" smtClean="0"/>
              <a:t>Researchers at the Institute of Plant Protection in China, found that in Bt Cotton fields while the was a decrease in the bollworm populations, there was an increase in the incidence of pests as there was a marked decrease in the diversity of insect pest populations.</a:t>
            </a:r>
          </a:p>
          <a:p>
            <a:endParaRPr lang="en-US" dirty="0" smtClean="0"/>
          </a:p>
          <a:p>
            <a:r>
              <a:rPr lang="en-US" dirty="0" smtClean="0"/>
              <a:t>Economic Dangers</a:t>
            </a:r>
          </a:p>
          <a:p>
            <a:endParaRPr lang="en-US" dirty="0" smtClean="0"/>
          </a:p>
          <a:p>
            <a:r>
              <a:rPr lang="en-US" dirty="0" smtClean="0"/>
              <a:t>The total input cost is higher with no increase in yield:</a:t>
            </a:r>
          </a:p>
          <a:p>
            <a:r>
              <a:rPr lang="en-US" dirty="0" smtClean="0"/>
              <a:t>The cost of a packet of Bt Cotton this season is Rs. 1600 as compared to the non-Bt hybrid that costs between Rs. 380 to Rs 460. This is because seed costs are higher. Also since the Bt Cotton plant is not effective in controlling secondary pests like the white mosquito, aphids and other sucking pests, more pesticides have to be used, escalating total input costs</a:t>
            </a:r>
          </a:p>
          <a:p>
            <a:endParaRPr lang="en-US" dirty="0" smtClean="0"/>
          </a:p>
          <a:p>
            <a:r>
              <a:rPr lang="en-US" dirty="0" smtClean="0"/>
              <a:t>Regulatory Anarchy</a:t>
            </a:r>
          </a:p>
          <a:p>
            <a:endParaRPr lang="en-US" dirty="0" smtClean="0"/>
          </a:p>
          <a:p>
            <a:r>
              <a:rPr lang="en-US" dirty="0" smtClean="0"/>
              <a:t>In October 2001, much before the approval was given for the commercial release of Bt Cotton, Mahyco discovered commercial Bt Cotton farming in Gujarat. The source of the cotton was traced back to Navbharat Seeds Private Ltd. While the Genetic Engineering Approval Committee ordered that the fields be burnt to control the spread of the potentially dangerous crop, this was not done.</a:t>
            </a:r>
          </a:p>
          <a:p>
            <a:r>
              <a:rPr lang="en-US" dirty="0" smtClean="0"/>
              <a:t>A few months after the commercial release of Bt Cotton, a Greenpeace investigation and subsequent press reports confirmed that Bt Cotton was growing illegally in Punjab. (Punjab was not among the 6 states that had approval for the commercial release of Bt Cotton)</a:t>
            </a:r>
          </a:p>
          <a:p>
            <a:endParaRPr lang="en-US" dirty="0" smtClean="0"/>
          </a:p>
          <a:p>
            <a:r>
              <a:rPr lang="en-US" dirty="0" smtClean="0"/>
              <a:t>The government and the company have remained silent, as the irreversible and uncontrolled spread of Bt Cotton continues.</a:t>
            </a:r>
            <a:endParaRPr lang="en-US"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12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r>
              <a:rPr lang="en-US" dirty="0" smtClean="0"/>
              <a:t>Positive:</a:t>
            </a:r>
          </a:p>
          <a:p>
            <a:r>
              <a:rPr lang="en-US" dirty="0" smtClean="0"/>
              <a:t>Pest-resistant GM crops- will mean less plants being ruined because of bugs, and more food (or whatever type the plant is used for), as a result no more world hunger. </a:t>
            </a:r>
          </a:p>
          <a:p>
            <a:r>
              <a:rPr lang="en-US" dirty="0" smtClean="0"/>
              <a:t> Find cures for diseases. </a:t>
            </a:r>
          </a:p>
          <a:p>
            <a:r>
              <a:rPr lang="en-US" dirty="0" smtClean="0"/>
              <a:t>Will be able to avoid or find out ahead of time if someone has genetic diseases. </a:t>
            </a:r>
          </a:p>
          <a:p>
            <a:r>
              <a:rPr lang="en-US" dirty="0" smtClean="0"/>
              <a:t>Be able to control and maintain diseases. </a:t>
            </a:r>
          </a:p>
          <a:p>
            <a:r>
              <a:rPr lang="en-US" dirty="0" smtClean="0"/>
              <a:t>Crops will have more vitamins and taste better. </a:t>
            </a:r>
          </a:p>
          <a:p>
            <a:r>
              <a:rPr lang="en-US" dirty="0" smtClean="0"/>
              <a:t>Animal type of food products will be healthier. </a:t>
            </a:r>
          </a:p>
          <a:p>
            <a:r>
              <a:rPr lang="en-US" dirty="0" smtClean="0"/>
              <a:t>The GM plants will be environment "friendly". </a:t>
            </a:r>
          </a:p>
          <a:p>
            <a:r>
              <a:rPr lang="en-US" dirty="0" smtClean="0"/>
              <a:t>New types of products.</a:t>
            </a:r>
          </a:p>
          <a:p>
            <a:endParaRPr lang="en-US" dirty="0" smtClean="0"/>
          </a:p>
          <a:p>
            <a:endParaRPr lang="en-US" dirty="0" smtClean="0"/>
          </a:p>
          <a:p>
            <a:endParaRPr lang="en-US" dirty="0" smtClean="0"/>
          </a:p>
          <a:p>
            <a:r>
              <a:rPr lang="en-US" dirty="0" smtClean="0"/>
              <a:t>This graph shows which countries are growing GM crops.</a:t>
            </a:r>
          </a:p>
          <a:p>
            <a:endParaRPr lang="en-US" dirty="0" smtClean="0"/>
          </a:p>
          <a:p>
            <a:r>
              <a:rPr lang="en-US" dirty="0" smtClean="0"/>
              <a:t>Negative:</a:t>
            </a:r>
          </a:p>
          <a:p>
            <a:r>
              <a:rPr lang="en-US" dirty="0" smtClean="0"/>
              <a:t>Health issues. </a:t>
            </a:r>
          </a:p>
          <a:p>
            <a:r>
              <a:rPr lang="en-US" dirty="0" smtClean="0"/>
              <a:t>Cross-pollination with wild or non GM plants </a:t>
            </a:r>
          </a:p>
          <a:p>
            <a:r>
              <a:rPr lang="en-US" dirty="0" smtClean="0"/>
              <a:t>Increase dependence on industrialized countries. </a:t>
            </a:r>
          </a:p>
          <a:p>
            <a:r>
              <a:rPr lang="en-US" dirty="0" smtClean="0"/>
              <a:t>The government not labeling the products. </a:t>
            </a:r>
          </a:p>
          <a:p>
            <a:r>
              <a:rPr lang="en-US" dirty="0" smtClean="0"/>
              <a:t>Violation of natural organisms' intrinsic values </a:t>
            </a:r>
          </a:p>
          <a:p>
            <a:r>
              <a:rPr lang="en-US" dirty="0" smtClean="0"/>
              <a:t>Stress for animals. </a:t>
            </a:r>
          </a:p>
          <a:p>
            <a:r>
              <a:rPr lang="en-US" dirty="0" smtClean="0"/>
              <a:t>Potential harm to the animals.</a:t>
            </a:r>
            <a:endParaRPr lang="en-US"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13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7500" lnSpcReduction="20000"/>
          </a:bodyPr>
          <a:lstStyle/>
          <a:p>
            <a:r>
              <a:rPr lang="en-US" dirty="0" smtClean="0"/>
              <a:t>Scientists can choose which genes to manipulate, but they don't yet know where in the DNA to precisely insert these genes and they have no way of controlling gene expression. Genes don't work in isolation, changing a few could change the whole picture, with unpredictable and different effects under different circumstances.</a:t>
            </a:r>
          </a:p>
          <a:p>
            <a:endParaRPr lang="en-US" dirty="0" smtClean="0"/>
          </a:p>
          <a:p>
            <a:r>
              <a:rPr lang="en-US" dirty="0" smtClean="0"/>
              <a:t>Many GM companies don't label their foods as being GM foods. There is concern about a GM bias affecting business. But not labeling is wrong and unfair to the consumers who should have the right to </a:t>
            </a:r>
          </a:p>
          <a:p>
            <a:r>
              <a:rPr lang="en-US" dirty="0" smtClean="0"/>
              <a:t>know what they are buying and indeed to decide whether they want to buy GM food or not. Even if health safety factors are not an issue, some people might have moral or religious objections. They should not have to eat GM food if they don't want to.</a:t>
            </a:r>
          </a:p>
          <a:p>
            <a:endParaRPr lang="en-US" dirty="0" smtClean="0"/>
          </a:p>
          <a:p>
            <a:r>
              <a:rPr lang="en-US" dirty="0" smtClean="0"/>
              <a:t>##############################################################################</a:t>
            </a:r>
          </a:p>
          <a:p>
            <a:r>
              <a:rPr lang="en-US" dirty="0" smtClean="0"/>
              <a:t>How safe is GM food? </a:t>
            </a:r>
          </a:p>
          <a:p>
            <a:endParaRPr lang="en-US" dirty="0" smtClean="0"/>
          </a:p>
          <a:p>
            <a:r>
              <a:rPr lang="en-US" dirty="0" smtClean="0"/>
              <a:t>Editorial</a:t>
            </a:r>
          </a:p>
          <a:p>
            <a:r>
              <a:rPr lang="en-US" dirty="0" smtClean="0"/>
              <a:t>The Lancet</a:t>
            </a:r>
          </a:p>
          <a:p>
            <a:r>
              <a:rPr lang="en-US" dirty="0" smtClean="0"/>
              <a:t>Vol 360, Number 9342 </a:t>
            </a:r>
          </a:p>
          <a:p>
            <a:r>
              <a:rPr lang="en-US" dirty="0" smtClean="0"/>
              <a:t>October 26, 2002 </a:t>
            </a:r>
          </a:p>
          <a:p>
            <a:endParaRPr lang="en-US" dirty="0" smtClean="0"/>
          </a:p>
          <a:p>
            <a:endParaRPr lang="en-US" dirty="0" smtClean="0"/>
          </a:p>
          <a:p>
            <a:r>
              <a:rPr lang="en-US" dirty="0" smtClean="0"/>
              <a:t>Editorial - Surely the donation of many thousands of tonnes of emergency food supplies should alleviate the suffering of millions of hungry people, should it not? Not, it turns out, when the food has been genetically modified. </a:t>
            </a:r>
          </a:p>
          <a:p>
            <a:endParaRPr lang="en-US" dirty="0" smtClean="0"/>
          </a:p>
          <a:p>
            <a:r>
              <a:rPr lang="en-US" dirty="0" smtClean="0"/>
              <a:t>In southern Africa, hunger now affects some 14 million people. The USA has donated GM maize to help alleviate the crisis, but in Zambia the food rots in warehouses because the government believes it unsafe. President Levy Mwanawasa has even called GM maize "poison", saying he is not prepared to "use our people as guinea pigs". In some areas, citizens have rioted and looted to get to the food. </a:t>
            </a:r>
          </a:p>
          <a:p>
            <a:endParaRPr lang="en-US" dirty="0" smtClean="0"/>
          </a:p>
          <a:p>
            <a:r>
              <a:rPr lang="en-US" dirty="0" smtClean="0"/>
              <a:t>Lack of safety is just one of the charges flying back and forth. Officials in the USA, where GM foods have never been as controversial as in Europe, view the arguments as baseless, pointing out that the donated food is the same that Americans have been eating for years. But critics claim that the USA is promoting biotechnology companies, using the UN to do its protectionist bidding, and offloading surplus food it cannot sell. And African maize dealers are said to be hoarding crops in anticipation of higher prices. </a:t>
            </a:r>
          </a:p>
          <a:p>
            <a:endParaRPr lang="en-US" dirty="0" smtClean="0"/>
          </a:p>
          <a:p>
            <a:r>
              <a:rPr lang="en-US" dirty="0" smtClean="0"/>
              <a:t>The African crisis is only part of the ongoing debate over GM foods. Last week a 4-year ban on the sale and use of GM foods in the European Union came to an end. But consumers may well continue to oppose the widening introduction of GM foods into everyday life. Concerns are so pervasive that WHO has just issued a document- 20 Questions on Genetically Modified (GM) Foods- which attempts to assess advantages and dis-advantages. </a:t>
            </a:r>
          </a:p>
          <a:p>
            <a:endParaRPr lang="en-US" dirty="0" smtClean="0"/>
          </a:p>
          <a:p>
            <a:r>
              <a:rPr lang="en-US" dirty="0" smtClean="0"/>
              <a:t>The advantages, achieved through improved crop protection, include insect and virus resistance, and herbicide tolerance. Public health might be improved through a greater supply of hardier strains or through products that have been enriched with vitamins and minerals, such as "golden rice", to which vitamin A has been added. </a:t>
            </a:r>
          </a:p>
          <a:p>
            <a:endParaRPr lang="en-US" dirty="0" smtClean="0"/>
          </a:p>
          <a:p>
            <a:r>
              <a:rPr lang="en-US" dirty="0" smtClean="0"/>
              <a:t>Disadvantages, though, are that GM crops may threaten biodiversity, decrease the richness and variety of foods, and make farmers dependent on chemical and biotech companies, through the use of sterile seed or chemical products that would have to be purchased yearly. Health concerns include: allergenicity; gene transfer, especially of antibiotic-resistant genes, from GM foods to cells or bacteria in the gastrointestinal tract; and "outcrossing", or the movement of genes from GM plants into conventional crops, posing indirect threats to food safety and security. </a:t>
            </a:r>
          </a:p>
          <a:p>
            <a:endParaRPr lang="en-US" dirty="0" smtClean="0"/>
          </a:p>
          <a:p>
            <a:r>
              <a:rPr lang="en-US" dirty="0" smtClean="0"/>
              <a:t>The GM foods issue is made more complex by factors that go far beyond science, including politics, international trade, and social and cultural norms. And several uncomfortable observations are hard to ignore: extreme inequalities exist between countries that donate and those that receive GM foods; recipients have legitimate worries about being bullied into accepting something they perceive richer nations to have rejected; and the international community is split over whether food or money constitutes more appropriate aid. </a:t>
            </a:r>
          </a:p>
          <a:p>
            <a:endParaRPr lang="en-US" dirty="0" smtClean="0"/>
          </a:p>
          <a:p>
            <a:r>
              <a:rPr lang="en-US" dirty="0" smtClean="0"/>
              <a:t>Without good data, the precautionary principle has often guided decisions about food safety. According to WHO, all GM foods currently used have been assessed for safety and "are not likely to present risks for human health". But exactly how sound is this evidence base? Consumers are probably right to be skeptical at present. Because regulation varies from country to country, with no international regulatory system, and because GM foods are produced in many different ways, WHO rightly cautions that foods must be assessed on a case-by-case basis. Thus, by mid-2003 the international food code created by the Codex Alimentarius Commission is expected to spell out specific principles for evaluating individual GM foods. If these principles incorporate rigorous scientific analysis, particularly of indirect effects on human health, and if they take a holistic approach toward integrating the disparate effects of GM foods, including their social and ethical aspects, they will be an important step towards strengthening the evidence for safety - evidence that must be widely communicated, among people in the developing and developed worlds alike. </a:t>
            </a:r>
          </a:p>
          <a:p>
            <a:endParaRPr lang="en-US" dirty="0" smtClean="0"/>
          </a:p>
          <a:p>
            <a:r>
              <a:rPr lang="en-US" dirty="0" smtClean="0"/>
              <a:t>** NOTICE: In accordance with Title 17 U.S.C. Section 107, this material is distributed for research and educational purposes only. **</a:t>
            </a:r>
            <a:endParaRPr lang="en-US"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14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r>
              <a:rPr lang="en-US" dirty="0" smtClean="0"/>
              <a:t>Health risks</a:t>
            </a:r>
          </a:p>
          <a:p>
            <a:endParaRPr lang="en-US" dirty="0" smtClean="0"/>
          </a:p>
          <a:p>
            <a:r>
              <a:rPr lang="en-US" dirty="0" smtClean="0"/>
              <a:t>In the United States, the FDA Center for Food Safety and Applied Nutrition has declared that GMOs are substantially equivalent to their organic counterparts, despite their fundamental and inherent differences which grant them patenting. The table below shows the foods that had received FDA approval as of 2002.[50]</a:t>
            </a:r>
          </a:p>
          <a:p>
            <a:endParaRPr lang="en-US" dirty="0" smtClean="0"/>
          </a:p>
          <a:p>
            <a:endParaRPr lang="en-US" dirty="0" smtClean="0"/>
          </a:p>
          <a:p>
            <a:endParaRPr lang="en-US" dirty="0" smtClean="0"/>
          </a:p>
          <a:p>
            <a:r>
              <a:rPr lang="en-US" dirty="0" smtClean="0"/>
              <a:t>Acute toxicity studies involving tube feeding lab rats genetically modified tomatoes has been performed [51]. Seven of the forty rats on GM tomatoes died within two weeks for unstated reasons. Additionally, seven of the twenty females exhibited mild to moderate erosive and necrotic lesions in their stomachs. No lesions were found in the controls. In humans it is believed this could lead to life-endangering hemorrhaging, particularly in the elderly who use aspirin to prevent thrombosis.</a:t>
            </a:r>
          </a:p>
          <a:p>
            <a:endParaRPr lang="en-US" dirty="0" smtClean="0"/>
          </a:p>
          <a:p>
            <a:endParaRPr lang="en-US" dirty="0" smtClean="0"/>
          </a:p>
          <a:p>
            <a:r>
              <a:rPr lang="en-US" dirty="0" smtClean="0"/>
              <a:t>In 1998 Rowett Research Institute scientist Árpád Pusztai reported that consumption of potatoes genetically modified to contain lectin had adverse intestinal effects on rats.[52] Pusztai eventually published a paper, co-authored by Stanley Ewen, in the journal, The Lancet. The paper claimed to show that rats fed on potatoes genetically modified with the snowdrop lectin had unusual changes to their gut tissue when compared with rats fed on non modified potatoes.[53] Genetic engineering supporters stated that the unmodified potatoes were not a fair control diet and that all the rats may have been sick, due to them being fed a diet of potatoes.[54]</a:t>
            </a:r>
          </a:p>
          <a:p>
            <a:endParaRPr lang="en-US" dirty="0" smtClean="0"/>
          </a:p>
          <a:p>
            <a:endParaRPr lang="en-US" dirty="0" smtClean="0"/>
          </a:p>
          <a:p>
            <a:r>
              <a:rPr lang="en-US" dirty="0" smtClean="0"/>
              <a:t>In 2010 three scientists published a statistical re-analysis of three feeding trials that had previously been published by others as establishing the safety of genetically modified corn.[55][56][57] The new article claimed that their statistics instead showed that the three patented crops (Mon 810, Mon 863, and NK 603) developed and owned by Monsanto cause liver, kidney, and heart damage in mammals.[58] A previous re-analysis of part of this data by the same group of scientists was assessed by a panel of independent toxicologists in a study funded by Monsanto and published in the journal Food and chemical toxicology, the reviewers reported that the study was statistically flawed and providing no evidence of adverse effects.[59]</a:t>
            </a:r>
          </a:p>
          <a:p>
            <a:endParaRPr lang="en-US" dirty="0" smtClean="0"/>
          </a:p>
          <a:p>
            <a:endParaRPr lang="en-US" dirty="0" smtClean="0"/>
          </a:p>
          <a:p>
            <a:r>
              <a:rPr lang="en-US" dirty="0" smtClean="0"/>
              <a:t>Despite these findings, the FDA holds that no further toxicological testing of other GM foods will be required for future GMOs.</a:t>
            </a:r>
          </a:p>
          <a:p>
            <a:endParaRPr lang="en-US" dirty="0" smtClean="0"/>
          </a:p>
          <a:p>
            <a:endParaRPr lang="en-US" dirty="0" smtClean="0"/>
          </a:p>
          <a:p>
            <a:r>
              <a:rPr lang="en-US" dirty="0" smtClean="0"/>
              <a:t>Worldwide there are a range of perspectives within non-governmental organizations on the safety of GM foods. For example, the US pro-GM pressure group AgBioWorld has argued that GM foods have been shown to be safe,[60] while the Organic Consumers Association,[61] and Greenpeace[62] claim the long term health risks with GM food, and the environmental risks associated with GM planting, have not yet been adequately investigated.</a:t>
            </a:r>
          </a:p>
          <a:p>
            <a:endParaRPr lang="en-US" dirty="0" smtClean="0"/>
          </a:p>
          <a:p>
            <a:r>
              <a:rPr lang="en-US" dirty="0" smtClean="0"/>
              <a:t>######################################################</a:t>
            </a:r>
          </a:p>
          <a:p>
            <a:r>
              <a:rPr lang="en-US" b="1" dirty="0" smtClean="0"/>
              <a:t>The Truth Is Out on Genetically Modified Foods - And It's Not Pretty</a:t>
            </a:r>
          </a:p>
          <a:p>
            <a:endParaRPr lang="en-US" dirty="0" smtClean="0"/>
          </a:p>
          <a:p>
            <a:r>
              <a:rPr lang="en-US" dirty="0" smtClean="0"/>
              <a:t>By the Institute for Responsible Technology , Your Consumer Safety Partner - May 20, 2009</a:t>
            </a:r>
          </a:p>
          <a:p>
            <a:endParaRPr lang="en-US" dirty="0" smtClean="0"/>
          </a:p>
          <a:p>
            <a:r>
              <a:rPr lang="en-US" dirty="0" smtClean="0"/>
              <a:t>This week, the American Academy of Environmental Medicine (AAEM) called on “Physicians to educate their patients, the medical community, and the public to avoid GM (genetically modified) foods when possible and provide educational materials concerning GM foods and health risks.” They called for a moratorium on GM foods, long-term independent studies, and labeling. AAEM’s position paper stated, “Several animal studies indicate serious health risks associated with GM food,” including infertility, immune problems, accelerated aging, insulin regulation, and changes in major organs and the gastrointestinal system. They conclude, “There is more than a casual association between GM foods and adverse health effects. There is causation,” as defined by recognized scientific criteria. “The strength of association and consistency between GM foods and disease is confirmed in several animal studies.”</a:t>
            </a:r>
          </a:p>
          <a:p>
            <a:r>
              <a:rPr lang="en-US" dirty="0" smtClean="0"/>
              <a:t> </a:t>
            </a:r>
          </a:p>
          <a:p>
            <a:r>
              <a:rPr lang="en-US" dirty="0" smtClean="0"/>
              <a:t>More and more doctors are already prescribing GM-free diets. Dr. Amy Dean, a Michigan internal medicine specialist, and board member of AAEM says, “I strongly recommend patients eat strictly non-genetically modified foods.” Ohio allergist Dr. John Boyles says “I used to test for soy allergies all the time, but now that soy is genetically engineered, it is so dangerous that I tell people never to eat it.”</a:t>
            </a:r>
          </a:p>
          <a:p>
            <a:r>
              <a:rPr lang="en-US" dirty="0" smtClean="0"/>
              <a:t> </a:t>
            </a:r>
          </a:p>
          <a:p>
            <a:r>
              <a:rPr lang="en-US" dirty="0" smtClean="0"/>
              <a:t>Dr. Jennifer Armstrong, President of AAEM, says, “Physicians are probably seeing the effects in their patients, but need to know how to ask the right questions.” World renowned biologist Pushpa M. Bhargava goes one step further. After reviewing more than 600 scientific journals, he concludes that genetically modified organisms (GMOs) are a major contributor to the sharply deteriorating health of Americans.</a:t>
            </a:r>
          </a:p>
          <a:p>
            <a:r>
              <a:rPr lang="en-US" dirty="0" smtClean="0"/>
              <a:t> </a:t>
            </a:r>
          </a:p>
          <a:p>
            <a:r>
              <a:rPr lang="en-US" dirty="0" smtClean="0"/>
              <a:t>Pregnant women and babies at great risk</a:t>
            </a:r>
          </a:p>
          <a:p>
            <a:r>
              <a:rPr lang="en-US" dirty="0" smtClean="0"/>
              <a:t>Among the population, biologist David Schubert of the Salk Institute warns that “children are the most likely to be adversely effected by toxins and other dietary problems” related to GM foods. He says without adequate studies, the children become “the experimental animals.”</a:t>
            </a:r>
          </a:p>
          <a:p>
            <a:endParaRPr lang="en-US" dirty="0" smtClean="0"/>
          </a:p>
          <a:p>
            <a:r>
              <a:rPr lang="en-US" dirty="0" smtClean="0"/>
              <a:t>The experience of actual GM-fed experimental animals is scary. When GM soy was fed to female rats, most of their babies died within three weeks—compared to a 10% death rate among the control group fed natural soy. The GM-fed babies were also smaller, and later had problems getting pregnant.</a:t>
            </a:r>
          </a:p>
          <a:p>
            <a:r>
              <a:rPr lang="en-US" dirty="0" smtClean="0"/>
              <a:t> </a:t>
            </a:r>
          </a:p>
          <a:p>
            <a:r>
              <a:rPr lang="en-US" dirty="0" smtClean="0"/>
              <a:t>When male rats were fed GM soy, their testicles actually changed color—from the normal pink to dark blue. Mice fed GM soy had altered young sperm. Even the embryos of GM fed parent mice had significant changes in their DNA. Mice fed GM corn in an Austrian government study had fewer babies, which were also smaller than normal.</a:t>
            </a:r>
          </a:p>
          <a:p>
            <a:r>
              <a:rPr lang="en-US" dirty="0" smtClean="0"/>
              <a:t> </a:t>
            </a:r>
          </a:p>
          <a:p>
            <a:r>
              <a:rPr lang="en-US" dirty="0" smtClean="0"/>
              <a:t>Reproductive problems also plague livestock. Investigations in the state of Haryana, India revealed that most buffalo that ate GM cottonseed had complications such as premature deliveries, abortions, infertility, and prolapsed uteruses. Many calves died. In the US, about two dozen farmers reported thousands of pigs became sterile after consuming certain GM corn varieties. Some had false pregnancies; others gave birth to bags of water. Cows and bulls also became infertile when fed the same corn.</a:t>
            </a:r>
          </a:p>
          <a:p>
            <a:r>
              <a:rPr lang="en-US" dirty="0" smtClean="0"/>
              <a:t> </a:t>
            </a:r>
          </a:p>
          <a:p>
            <a:r>
              <a:rPr lang="en-US" dirty="0" smtClean="0"/>
              <a:t>In the US population, the incidence of low birth weight babies, infertility, and infant mortality are all escalating.</a:t>
            </a:r>
          </a:p>
          <a:p>
            <a:r>
              <a:rPr lang="en-US" dirty="0" smtClean="0"/>
              <a:t>Food designed to produce toxin</a:t>
            </a:r>
          </a:p>
          <a:p>
            <a:r>
              <a:rPr lang="en-US" dirty="0" smtClean="0"/>
              <a:t>GM corn and cotton are engineered to produce their own built-in pesticide in every cell. When bugs bite the plant, the poison splits open their stomach and kills them. Biotech companies claim that the pesticide, called Bt—produced from soil bacteria Bacillus thuringiensis—has a history of safe use, since organic farmers and others use Bt bacteria spray for natural insect control. Genetic engineers insert Bt genes into corn and cotton, so the plants do the killing.</a:t>
            </a:r>
          </a:p>
          <a:p>
            <a:r>
              <a:rPr lang="en-US" dirty="0" smtClean="0"/>
              <a:t> </a:t>
            </a:r>
          </a:p>
          <a:p>
            <a:r>
              <a:rPr lang="en-US" dirty="0" smtClean="0"/>
              <a:t>The Bt-toxin produced in GM plants, however, is thousands of times more concentrated than natural Bt spray, is designed to be more toxic, has properties of an allergen, and unlike the spray, cannot be washed off the plant.</a:t>
            </a:r>
          </a:p>
          <a:p>
            <a:r>
              <a:rPr lang="en-US" dirty="0" smtClean="0"/>
              <a:t> </a:t>
            </a:r>
          </a:p>
          <a:p>
            <a:r>
              <a:rPr lang="en-US" dirty="0" smtClean="0"/>
              <a:t>Moreover, studies confirm that even the less toxic natural bacterial spray is harmful. When dispersed by plane to kill gypsy moths in the Pacific Northwest, about 500 people reported allergy or flu-like symptoms. Some had to go to the emergency room.</a:t>
            </a:r>
          </a:p>
          <a:p>
            <a:r>
              <a:rPr lang="en-US" dirty="0" smtClean="0"/>
              <a:t>The exact same symptoms are now being reported by farm workers throughout India, from handling Bt cotton.[xiii] In 2008, based on medical records, the Sunday India reported, “Victims of itching have increased massively this year . . . related to BT cotton farming.”</a:t>
            </a:r>
          </a:p>
          <a:p>
            <a:r>
              <a:rPr lang="en-US" dirty="0" smtClean="0"/>
              <a:t>GMOs provoke immune reactions</a:t>
            </a:r>
          </a:p>
          <a:p>
            <a:r>
              <a:rPr lang="en-US" dirty="0" smtClean="0"/>
              <a:t>AAEM states, “Multiple animal studies show significant immune dysregulation,” including increase in cytokines, which are “associated with asthma, allergy, and inflammation”—all on the rise in the US.</a:t>
            </a:r>
          </a:p>
          <a:p>
            <a:r>
              <a:rPr lang="en-US" dirty="0" smtClean="0"/>
              <a:t> </a:t>
            </a:r>
          </a:p>
          <a:p>
            <a:r>
              <a:rPr lang="en-US" dirty="0" smtClean="0"/>
              <a:t>According to GM food safety expert Dr. Arpad Pusztai, changes in the immune status of GM animals are “a consistent feature of all the studies.” Even Monsanto’s own research showed significant immune system changes in rats fed Bt corn. A November 2008 by the Italian government also found that mice have an immune reaction to Bt corn.</a:t>
            </a:r>
          </a:p>
          <a:p>
            <a:r>
              <a:rPr lang="en-US" dirty="0" smtClean="0"/>
              <a:t> </a:t>
            </a:r>
          </a:p>
          <a:p>
            <a:r>
              <a:rPr lang="en-US" dirty="0" smtClean="0"/>
              <a:t>GM soy and corn each contain two new proteins with allergenic properties, GM soy has up to seven times more trypsin inhibitor—a known soy allergen, and skin prick tests show some people react to GM, but not to non-GM soy. Soon after GM soy was introduced to the UK, soy allergies skyrocketed by 50%. Perhaps the US epidemic of food allergies and asthma is a casualty of genetic manipulation.</a:t>
            </a:r>
          </a:p>
          <a:p>
            <a:r>
              <a:rPr lang="en-US" dirty="0" smtClean="0"/>
              <a:t>Animals dying in large numbers</a:t>
            </a:r>
          </a:p>
          <a:p>
            <a:r>
              <a:rPr lang="en-US" dirty="0" smtClean="0"/>
              <a:t>In India, animals graze on cotton plants after harvest. But when shepherds let sheep graze on Bt cotton plants, thousands died. Post mortems showed severe irritation and black patches in both intestines and liver (as well as enlarged bile ducts). Investigators said preliminary evidence “strongly suggests that the sheep mortality was due to a toxin. . . . most probably Bt-toxin.” In a small follow-up feeding study by the Deccan Development Society, all sheep fed Bt cotton plants died within 30 days; those that grazed on natural cotton plants remained healthy.</a:t>
            </a:r>
          </a:p>
          <a:p>
            <a:r>
              <a:rPr lang="en-US" dirty="0" smtClean="0"/>
              <a:t> </a:t>
            </a:r>
          </a:p>
          <a:p>
            <a:r>
              <a:rPr lang="en-US" dirty="0" smtClean="0"/>
              <a:t>In a small village in Andhra Pradesh, buffalo grazed on cotton plants for eight years without incident. On January 3rd, 2008, the buffalo grazed on Bt cotton plants for the first time. All 13 were sick the next day; all died within 3 days.</a:t>
            </a:r>
          </a:p>
          <a:p>
            <a:r>
              <a:rPr lang="en-US" dirty="0" smtClean="0"/>
              <a:t> </a:t>
            </a:r>
          </a:p>
          <a:p>
            <a:r>
              <a:rPr lang="en-US" dirty="0" smtClean="0"/>
              <a:t>Bt corn was also implicated in the deaths of cows in Germany, and horses, water buffaloes, and chickens in The Philippines.</a:t>
            </a:r>
          </a:p>
          <a:p>
            <a:r>
              <a:rPr lang="en-US" dirty="0" smtClean="0"/>
              <a:t> </a:t>
            </a:r>
          </a:p>
          <a:p>
            <a:r>
              <a:rPr lang="en-US" dirty="0" smtClean="0"/>
              <a:t>In lab studies, twice the number of chickens fed Liberty Link corn died; 7 of 20 rats fed a GM tomato developed bleeding stomachs; another 7 of 40 died within two weeks. Monsanto’s own study showed evidence of poisoning in major organs of rats fed Bt corn, according to top French toxicologist G. E. Seralini.</a:t>
            </a:r>
          </a:p>
          <a:p>
            <a:r>
              <a:rPr lang="en-US" dirty="0" smtClean="0"/>
              <a:t>Worst finding of all—GMOs remain inside of us</a:t>
            </a:r>
          </a:p>
          <a:p>
            <a:r>
              <a:rPr lang="en-US" dirty="0" smtClean="0"/>
              <a:t>The only published human feeding study revealed what may be the most dangerous problem from GM foods. The gene inserted into GM soy transfers into the DNA of bacteria living inside our intestines and continues to function. This means that long after we stop eating GMOs, we may still have potentially harmful GM proteins produced continuously inside of us. Put more plainly, eating a corn chip produced from Bt corn might transform our intestinal bacteria into living pesticide factories, possibly for the rest of our lives.</a:t>
            </a:r>
          </a:p>
          <a:p>
            <a:r>
              <a:rPr lang="en-US" dirty="0" smtClean="0"/>
              <a:t> </a:t>
            </a:r>
          </a:p>
          <a:p>
            <a:r>
              <a:rPr lang="en-US" dirty="0" smtClean="0"/>
              <a:t>When evidence of gene transfer is reported at medical conferences around the US, doctors often respond by citing the huge increase of gastrointestinal problems among their patients over the last decade. GM foods might be colonizing the gut flora of North Americans.</a:t>
            </a:r>
          </a:p>
          <a:p>
            <a:r>
              <a:rPr lang="en-US" dirty="0" smtClean="0"/>
              <a:t> </a:t>
            </a:r>
          </a:p>
          <a:p>
            <a:r>
              <a:rPr lang="en-US" dirty="0" smtClean="0"/>
              <a:t>Warnings by government scientists ignored and denied</a:t>
            </a:r>
          </a:p>
          <a:p>
            <a:r>
              <a:rPr lang="en-US" dirty="0" smtClean="0"/>
              <a:t> </a:t>
            </a:r>
          </a:p>
          <a:p>
            <a:r>
              <a:rPr lang="en-US" dirty="0" smtClean="0"/>
              <a:t>Scientists at the Food and Drug Administration (FDA) had warned about all these problems even in the early 1990s. According to documents released from a lawsuit, the scientific consensus at the agency was that GM foods were inherently dangerous, and might create hard-to-detect allergies, poisons, gene transfer to gut bacteria, new diseases, and nutritional problems. They urged their superiors to require rigorous long-term tests.[xxvii] But the White House had ordered the agency to promote biotechnology and the FDA responded by recruiting Michael Taylor, Monsanto’s former attorney, to head up the formation of GMO policy. That policy, which is in effect today, denies knowledge of scientists’ concerns and declares that no safety studies on GMOs are required. It is up to Monsanto and the other biotech companies to determine if their foods are safe. Mr. Taylor later became Monsanto’s vice president.</a:t>
            </a:r>
          </a:p>
          <a:p>
            <a:r>
              <a:rPr lang="en-US" dirty="0" smtClean="0"/>
              <a:t>Dangerously few studies, untraceable diseases</a:t>
            </a:r>
          </a:p>
          <a:p>
            <a:r>
              <a:rPr lang="en-US" dirty="0" smtClean="0"/>
              <a:t>AAEM states, “GM foods have not been properly tested” and “pose a serious health risk.” Not a single human clinical trial on GMOs has been published. A 2007 review of published scientific literature on the “potential toxic effects/health risks of GM plants” revealed “that experimental data are very scarce.” The author concludes his review by asking, “Where is the scientific evidence showing that GM plants/food are toxicologically safe, as assumed by the biotechnology companies?”</a:t>
            </a:r>
          </a:p>
          <a:p>
            <a:r>
              <a:rPr lang="en-US" dirty="0" smtClean="0"/>
              <a:t> </a:t>
            </a:r>
          </a:p>
          <a:p>
            <a:r>
              <a:rPr lang="en-US" dirty="0" smtClean="0"/>
              <a:t>Famed Canadian geneticist David Suzuki answers, “The experiments simply haven’t been done and we now have become the guinea pigs.” He adds, “Anyone that says, ‘Oh, we know that this is perfectly safe,’ I say is either unbelievably stupid or deliberately lying.”</a:t>
            </a:r>
          </a:p>
          <a:p>
            <a:r>
              <a:rPr lang="en-US" dirty="0" smtClean="0"/>
              <a:t> </a:t>
            </a:r>
          </a:p>
          <a:p>
            <a:r>
              <a:rPr lang="en-US" dirty="0" smtClean="0"/>
              <a:t>Dr. Schubert points out, “If there are problems, we will probably never know because the cause will not be traceable and many diseases take a very long time to develop.” If GMOs happen to cause immediate and acute symptoms with a unique signature, perhaps then we might have a chance to trace the cause.</a:t>
            </a:r>
          </a:p>
          <a:p>
            <a:r>
              <a:rPr lang="en-US" dirty="0" smtClean="0"/>
              <a:t> </a:t>
            </a:r>
          </a:p>
          <a:p>
            <a:r>
              <a:rPr lang="en-US" dirty="0" smtClean="0"/>
              <a:t>This is precisely what happened during a US epidemic in the late 1980s. The disease was fast acting, deadly, and caused a unique measurable change in the blood—but it still took more than four years to identify that an epidemic was even occurring. By then it had killed about 100 Americans and caused 5,000-10,000 people to fall sick or become permanently disabled. It was caused by a genetically engineered brand of a food supplement called L-tryptophan.</a:t>
            </a:r>
          </a:p>
          <a:p>
            <a:r>
              <a:rPr lang="en-US" dirty="0" smtClean="0"/>
              <a:t> </a:t>
            </a:r>
          </a:p>
          <a:p>
            <a:r>
              <a:rPr lang="en-US" dirty="0" smtClean="0"/>
              <a:t>If other GM foods are contributing to the rise of autism, obesity, diabetes, asthma, cancer, heart disease, allergies, reproductive problems, or any other common health problem now plaguing Americans, we may never know. In fact, since animals fed GMOs had such a wide variety of problems, susceptible people may react to GM food with multiple symptoms. It is therefore telling that in the first nine years after the large scale introduction of GM crops in 1996, the incidence of people with three or more chronic diseases nearly doubled, from 7% to 13%.</a:t>
            </a:r>
          </a:p>
          <a:p>
            <a:r>
              <a:rPr lang="en-US" dirty="0" smtClean="0"/>
              <a:t> </a:t>
            </a:r>
          </a:p>
          <a:p>
            <a:r>
              <a:rPr lang="en-US" dirty="0" smtClean="0"/>
              <a:t>To help identify if GMOs are causing harm, the AAEM asks their “members, the medical community, and the independent scientific community to gather case studies potentially related to GM food consumption and health effects, begin epidemiological research to investigate the role of GM foods on human health, and conduct safe methods of determining the effect of GM foods on human health.”</a:t>
            </a:r>
          </a:p>
          <a:p>
            <a:r>
              <a:rPr lang="en-US" dirty="0" smtClean="0"/>
              <a:t> </a:t>
            </a:r>
          </a:p>
          <a:p>
            <a:r>
              <a:rPr lang="en-US" dirty="0" smtClean="0"/>
              <a:t>Citizens need not wait for the results before taking the doctors advice to avoid GM foods. People can stay away from anything with soy or corn derivatives, cottonseed and canola oil, and sugar from GM sugar beets—unless it says organic or “non-GMO.” There is a pocket Non-GMO Shopping Guide, co-produced by the Institute for Responsible Technology and the Center for Food Safety, which is available as a download, as well as in natural food stores and in many doctors’ offices.</a:t>
            </a:r>
          </a:p>
          <a:p>
            <a:r>
              <a:rPr lang="en-US" dirty="0" smtClean="0"/>
              <a:t> </a:t>
            </a:r>
          </a:p>
          <a:p>
            <a:r>
              <a:rPr lang="en-US" dirty="0" smtClean="0"/>
              <a:t>If even a small percentage of people choose non-GMO brands, the food industry will likely respond as they did in Europe—by removing all GM ingredients. Thus, AAEM’s non-GMO prescription may be a watershed for the US food supply.</a:t>
            </a:r>
          </a:p>
          <a:p>
            <a:endParaRPr lang="en-US" dirty="0" smtClean="0"/>
          </a:p>
          <a:p>
            <a:r>
              <a:rPr lang="en-US" dirty="0" smtClean="0"/>
              <a:t>Source: http://www.opposingviews.com</a:t>
            </a:r>
            <a:endParaRPr lang="en-US"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15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55000" lnSpcReduction="20000"/>
          </a:bodyPr>
          <a:lstStyle/>
          <a:p>
            <a:r>
              <a:rPr lang="en-US" dirty="0" smtClean="0"/>
              <a:t>The future of science</a:t>
            </a:r>
            <a:r>
              <a:rPr lang="en-US" baseline="0" dirty="0" smtClean="0"/>
              <a:t> depends on the research!</a:t>
            </a:r>
          </a:p>
          <a:p>
            <a:endParaRPr lang="en-US" baseline="0" dirty="0" smtClean="0"/>
          </a:p>
          <a:p>
            <a:r>
              <a:rPr lang="en-US" baseline="0" dirty="0" smtClean="0"/>
              <a:t>Let’s take a look at the current research scenario of GM crops…</a:t>
            </a:r>
          </a:p>
          <a:p>
            <a:endParaRPr lang="en-US" baseline="0" dirty="0" smtClean="0"/>
          </a:p>
          <a:p>
            <a:r>
              <a:rPr lang="en-US" baseline="0" dirty="0" smtClean="0"/>
              <a:t>##########################################</a:t>
            </a:r>
          </a:p>
          <a:p>
            <a:endParaRPr lang="en-US" baseline="0" dirty="0" smtClean="0"/>
          </a:p>
          <a:p>
            <a:r>
              <a:rPr lang="en-US" dirty="0" smtClean="0"/>
              <a:t> </a:t>
            </a:r>
          </a:p>
          <a:p>
            <a:r>
              <a:rPr lang="en-US" dirty="0" smtClean="0"/>
              <a:t>            As the topic of genetically modified food becomes more popular and public awareness is raised there will be a continuation of concern and research regarding the new technology. Clearly as more information is discovered there will be opposition to the new technology and support at the same time. As far as Africa is concerned, their agriculture will become dependent upon the GM crops and it will help the farmers of the regions that are currently producing very low average cereal crop yields. The traits that prevent disease, protect in water limited areas and allow vitamin enriched crops will be taking advantage of fully. This will feed more of the starving population in Africa . Of course there is always a downside to every solution; the problem with the new technology in Africa is that government policy must be implemented or there will be limited success of the GM crops. As long as there is support to provide the GM seeds and transportation to move the crops for sales the farmers will benefit from the new agriculture technology. </a:t>
            </a:r>
          </a:p>
          <a:p>
            <a:endParaRPr lang="en-US" dirty="0" smtClean="0"/>
          </a:p>
          <a:p>
            <a:r>
              <a:rPr lang="en-US" dirty="0" smtClean="0"/>
              <a:t>  </a:t>
            </a:r>
          </a:p>
          <a:p>
            <a:r>
              <a:rPr lang="en-US" dirty="0" smtClean="0"/>
              <a:t>            The United States already have so many GM crops being used in food production that it can only continue. The major change in the future of GM foods in the U.S. is the implementation of policy regarding labeling and public awareness of them in food productions. As a result, there will be a heightened public stress on the health risks and benefits of the modified foods. </a:t>
            </a:r>
          </a:p>
          <a:p>
            <a:endParaRPr lang="en-US" dirty="0" smtClean="0"/>
          </a:p>
          <a:p>
            <a:r>
              <a:rPr lang="en-US" dirty="0" smtClean="0"/>
              <a:t>  </a:t>
            </a:r>
          </a:p>
          <a:p>
            <a:r>
              <a:rPr lang="en-US" dirty="0" smtClean="0"/>
              <a:t>            Since so many people are and will be affected by the GM crops scientists will continue research of the health impacts of modified foods. There will be further discoveries of benefits and costs of consumption of GM foods. </a:t>
            </a:r>
          </a:p>
          <a:p>
            <a:endParaRPr lang="en-US" dirty="0" smtClean="0"/>
          </a:p>
          <a:p>
            <a:r>
              <a:rPr lang="en-US" dirty="0" smtClean="0"/>
              <a:t>  </a:t>
            </a:r>
          </a:p>
          <a:p>
            <a:r>
              <a:rPr lang="en-US" dirty="0" smtClean="0"/>
              <a:t>            Overall, use and research of GM crops have only just begun and they will only increase. They are most beneficial in Africa at the time being but, things may change and the technology may be altered to help benefit the agriculture of regions around the world.</a:t>
            </a:r>
          </a:p>
          <a:p>
            <a:endParaRPr lang="en-US" dirty="0" smtClean="0"/>
          </a:p>
          <a:p>
            <a:endParaRPr lang="en-US" dirty="0" smtClean="0"/>
          </a:p>
          <a:p>
            <a:r>
              <a:rPr lang="en-US" dirty="0" smtClean="0"/>
              <a:t>$$$$$$$$$$$$$$$$$$$$$$$$$$$$$$$$$$$$$$$$$$$$$$$$$$$$$$$$$$$$$$</a:t>
            </a:r>
          </a:p>
          <a:p>
            <a:endParaRPr lang="en-US" b="1" dirty="0" smtClean="0"/>
          </a:p>
          <a:p>
            <a:r>
              <a:rPr lang="en-US" b="1" dirty="0" smtClean="0"/>
              <a:t>Conclusion</a:t>
            </a:r>
          </a:p>
          <a:p>
            <a:endParaRPr lang="en-US" b="1" dirty="0" smtClean="0"/>
          </a:p>
          <a:p>
            <a:r>
              <a:rPr lang="en-US" b="1" dirty="0" smtClean="0"/>
              <a:t>Genetically-modified foods have the potential to solve many of the world's hunger and malnutrition problems, and to help protect and preserve the environment by increasing yield and reducing reliance upon chemical pesticides and herbicides. Yet there are many challenges ahead for governments, especially in the areas of safety testing, regulation, international policy and food labeling. Many people feel that genetic engineering is the inevitable wave of the future and that we cannot afford to ignore a technology that has such enormous potential benefits. However, we must proceed with caution to avoid causing unintended harm to human health and the environment as a result of our enthusiasm for this powerful technology.</a:t>
            </a:r>
            <a:endParaRPr lang="en-US" b="1" dirty="0"/>
          </a:p>
        </p:txBody>
      </p:sp>
      <p:sp>
        <p:nvSpPr>
          <p:cNvPr id="4" name="Slide Number Placeholder 3"/>
          <p:cNvSpPr>
            <a:spLocks noGrp="1"/>
          </p:cNvSpPr>
          <p:nvPr>
            <p:ph type="sldNum" sz="quarter" idx="10"/>
          </p:nvPr>
        </p:nvSpPr>
        <p:spPr/>
        <p:txBody>
          <a:bodyPr/>
          <a:lstStyle/>
          <a:p>
            <a:fld id="{52C78042-7281-40E3-AB16-6CFB4A2294DA}" type="slidenum">
              <a:rPr lang="en-US" smtClean="0"/>
              <a:pPr/>
              <a:t>16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52C78042-7281-40E3-AB16-6CFB4A2294DA}" type="slidenum">
              <a:rPr lang="en-US" smtClean="0"/>
              <a:pPr/>
              <a:t>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9E96B1-89C4-413D-9B9F-ACD72B557B27}" type="datetimeFigureOut">
              <a:rPr lang="en-US" smtClean="0"/>
              <a:pPr/>
              <a:t>5/22/2010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3D660-4E5C-43C5-9DFE-7B0B2DE30E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9E96B1-89C4-413D-9B9F-ACD72B557B27}" type="datetimeFigureOut">
              <a:rPr lang="en-US" smtClean="0"/>
              <a:pPr/>
              <a:t>5/22/2010</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3D660-4E5C-43C5-9DFE-7B0B2DE30E34}"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5.gif"/><Relationship Id="rId7" Type="http://schemas.openxmlformats.org/officeDocument/2006/relationships/image" Target="../media/image5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6.pn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gif"/><Relationship Id="rId7"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6.pn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45.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3.png"/><Relationship Id="rId7" Type="http://schemas.openxmlformats.org/officeDocument/2006/relationships/image" Target="../media/image66.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png"/><Relationship Id="rId10" Type="http://schemas.openxmlformats.org/officeDocument/2006/relationships/image" Target="../media/image69.jpeg"/><Relationship Id="rId4" Type="http://schemas.openxmlformats.org/officeDocument/2006/relationships/image" Target="../media/image63.gif"/><Relationship Id="rId9" Type="http://schemas.openxmlformats.org/officeDocument/2006/relationships/image" Target="../media/image68.gif"/></Relationships>
</file>

<file path=ppt/slides/_rels/slide17.xml.rels><?xml version="1.0" encoding="UTF-8" standalone="yes"?>
<Relationships xmlns="http://schemas.openxmlformats.org/package/2006/relationships"><Relationship Id="rId8" Type="http://schemas.openxmlformats.org/officeDocument/2006/relationships/hyperlink" Target="http://www.gmo-safety.eu/" TargetMode="External"/><Relationship Id="rId13" Type="http://schemas.openxmlformats.org/officeDocument/2006/relationships/hyperlink" Target="http://www.greenpeace.org/" TargetMode="External"/><Relationship Id="rId3" Type="http://schemas.openxmlformats.org/officeDocument/2006/relationships/image" Target="../media/image70.jpeg"/><Relationship Id="rId7" Type="http://schemas.openxmlformats.org/officeDocument/2006/relationships/hyperlink" Target="http://www.nature.com/" TargetMode="External"/><Relationship Id="rId12" Type="http://schemas.openxmlformats.org/officeDocument/2006/relationships/hyperlink" Target="http://www.indiatimes.co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who.int/" TargetMode="External"/><Relationship Id="rId11" Type="http://schemas.openxmlformats.org/officeDocument/2006/relationships/hyperlink" Target="http://www.proquest.com/" TargetMode="External"/><Relationship Id="rId5" Type="http://schemas.openxmlformats.org/officeDocument/2006/relationships/hyperlink" Target="http://dbtindia.nic.in/" TargetMode="External"/><Relationship Id="rId10" Type="http://schemas.openxmlformats.org/officeDocument/2006/relationships/hyperlink" Target="http://www.foodmatters.tv/" TargetMode="External"/><Relationship Id="rId4" Type="http://schemas.openxmlformats.org/officeDocument/2006/relationships/hyperlink" Target="http://en.wikipedia.org/" TargetMode="External"/><Relationship Id="rId9" Type="http://schemas.openxmlformats.org/officeDocument/2006/relationships/hyperlink" Target="http://images.google.co.in/"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6.gif"/><Relationship Id="rId5" Type="http://schemas.openxmlformats.org/officeDocument/2006/relationships/image" Target="../media/image25.jpe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8.gif"/><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13.png"/><Relationship Id="rId7" Type="http://schemas.openxmlformats.org/officeDocument/2006/relationships/image" Target="../media/image34.jpeg"/><Relationship Id="rId12" Type="http://schemas.openxmlformats.org/officeDocument/2006/relationships/image" Target="../media/image39.png"/><Relationship Id="rId17" Type="http://schemas.openxmlformats.org/officeDocument/2006/relationships/image" Target="../media/image44.gif"/><Relationship Id="rId2" Type="http://schemas.openxmlformats.org/officeDocument/2006/relationships/notesSlide" Target="../notesSlides/notesSlide1.xml"/><Relationship Id="rId16"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3.gif"/><Relationship Id="rId11" Type="http://schemas.openxmlformats.org/officeDocument/2006/relationships/image" Target="../media/image38.gif"/><Relationship Id="rId5" Type="http://schemas.openxmlformats.org/officeDocument/2006/relationships/image" Target="../media/image32.jpeg"/><Relationship Id="rId15" Type="http://schemas.openxmlformats.org/officeDocument/2006/relationships/image" Target="../media/image4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45.gif"/><Relationship Id="rId7" Type="http://schemas.openxmlformats.org/officeDocument/2006/relationships/image" Target="../media/image48.jpe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62000" y="1578114"/>
            <a:ext cx="57150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Genetically Modified Crops </a:t>
            </a:r>
            <a:endParaRPr lang="en-US" sz="4000" dirty="0">
              <a:solidFill>
                <a:schemeClr val="bg1"/>
              </a:solidFill>
              <a:latin typeface="Bernard MT Condensed" pitchFamily="18" charset="0"/>
            </a:endParaRPr>
          </a:p>
        </p:txBody>
      </p:sp>
      <p:sp>
        <p:nvSpPr>
          <p:cNvPr id="3" name="TextBox 2"/>
          <p:cNvSpPr txBox="1"/>
          <p:nvPr/>
        </p:nvSpPr>
        <p:spPr>
          <a:xfrm>
            <a:off x="2514600" y="2590801"/>
            <a:ext cx="4419600" cy="461665"/>
          </a:xfrm>
          <a:prstGeom prst="rect">
            <a:avLst/>
          </a:prstGeom>
          <a:noFill/>
        </p:spPr>
        <p:txBody>
          <a:bodyPr wrap="square" rtlCol="0">
            <a:spAutoFit/>
          </a:bodyPr>
          <a:lstStyle/>
          <a:p>
            <a:r>
              <a:rPr lang="en-US" sz="2400" dirty="0" smtClean="0">
                <a:solidFill>
                  <a:schemeClr val="bg1"/>
                </a:solidFill>
                <a:latin typeface="Brush Script MT" pitchFamily="66" charset="0"/>
              </a:rPr>
              <a:t>Its Development &amp; Health Aspects…</a:t>
            </a:r>
            <a:endParaRPr lang="en-US" sz="2400" dirty="0">
              <a:solidFill>
                <a:schemeClr val="bg1"/>
              </a:solidFill>
              <a:latin typeface="Brush Script MT" pitchFamily="66" charset="0"/>
            </a:endParaRPr>
          </a:p>
        </p:txBody>
      </p:sp>
      <p:sp>
        <p:nvSpPr>
          <p:cNvPr id="4" name="TextBox 3"/>
          <p:cNvSpPr txBox="1"/>
          <p:nvPr/>
        </p:nvSpPr>
        <p:spPr>
          <a:xfrm>
            <a:off x="381000" y="838201"/>
            <a:ext cx="4419600" cy="461665"/>
          </a:xfrm>
          <a:prstGeom prst="rect">
            <a:avLst/>
          </a:prstGeom>
          <a:noFill/>
        </p:spPr>
        <p:txBody>
          <a:bodyPr wrap="square" rtlCol="0">
            <a:spAutoFit/>
          </a:bodyPr>
          <a:lstStyle/>
          <a:p>
            <a:r>
              <a:rPr lang="en-US" sz="2400" dirty="0" smtClean="0">
                <a:solidFill>
                  <a:schemeClr val="bg1"/>
                </a:solidFill>
                <a:latin typeface="Brush Script MT" pitchFamily="66" charset="0"/>
              </a:rPr>
              <a:t>A Seminar on,</a:t>
            </a:r>
            <a:endParaRPr lang="en-US" sz="2400" dirty="0">
              <a:solidFill>
                <a:schemeClr val="bg1"/>
              </a:solidFill>
              <a:latin typeface="Brush Script MT" pitchFamily="66" charset="0"/>
            </a:endParaRPr>
          </a:p>
        </p:txBody>
      </p:sp>
      <p:sp>
        <p:nvSpPr>
          <p:cNvPr id="5" name="TextBox 4"/>
          <p:cNvSpPr txBox="1"/>
          <p:nvPr/>
        </p:nvSpPr>
        <p:spPr>
          <a:xfrm>
            <a:off x="533400" y="4114800"/>
            <a:ext cx="4419600" cy="1938992"/>
          </a:xfrm>
          <a:prstGeom prst="rect">
            <a:avLst/>
          </a:prstGeom>
          <a:noFill/>
        </p:spPr>
        <p:txBody>
          <a:bodyPr wrap="square" rtlCol="0">
            <a:spAutoFit/>
          </a:bodyPr>
          <a:lstStyle/>
          <a:p>
            <a:r>
              <a:rPr lang="en-US" sz="2400" dirty="0" smtClean="0">
                <a:solidFill>
                  <a:schemeClr val="bg1"/>
                </a:solidFill>
                <a:latin typeface="Brush Script MT" pitchFamily="66" charset="0"/>
              </a:rPr>
              <a:t>Presented By,</a:t>
            </a:r>
          </a:p>
          <a:p>
            <a:endParaRPr lang="en-US" sz="2400" dirty="0">
              <a:solidFill>
                <a:schemeClr val="bg1"/>
              </a:solidFill>
              <a:latin typeface="Brush Script MT" pitchFamily="66" charset="0"/>
            </a:endParaRPr>
          </a:p>
          <a:p>
            <a:r>
              <a:rPr lang="en-US" sz="2400" dirty="0" smtClean="0">
                <a:solidFill>
                  <a:schemeClr val="bg1"/>
                </a:solidFill>
                <a:latin typeface="Brush Script MT" pitchFamily="66" charset="0"/>
              </a:rPr>
              <a:t>Pinaki Chandra Dey</a:t>
            </a:r>
          </a:p>
          <a:p>
            <a:r>
              <a:rPr lang="en-US" sz="2400" dirty="0" smtClean="0">
                <a:solidFill>
                  <a:schemeClr val="bg1"/>
                </a:solidFill>
                <a:latin typeface="Brush Script MT" pitchFamily="66" charset="0"/>
              </a:rPr>
              <a:t>         &amp;</a:t>
            </a:r>
          </a:p>
          <a:p>
            <a:r>
              <a:rPr lang="en-US" sz="2400" dirty="0" smtClean="0">
                <a:solidFill>
                  <a:schemeClr val="bg1"/>
                </a:solidFill>
                <a:latin typeface="Brush Script MT" pitchFamily="66" charset="0"/>
              </a:rPr>
              <a:t>Rajdeep Paul</a:t>
            </a:r>
            <a:endParaRPr lang="en-US" sz="2400" dirty="0">
              <a:solidFill>
                <a:schemeClr val="bg1"/>
              </a:solidFill>
              <a:latin typeface="Brush Script MT" pitchFamily="66"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descr="CASE STUDIES.gif"/>
          <p:cNvPicPr>
            <a:picLocks noChangeAspect="1"/>
          </p:cNvPicPr>
          <p:nvPr/>
        </p:nvPicPr>
        <p:blipFill>
          <a:blip r:embed="rId3" cstate="print"/>
          <a:stretch>
            <a:fillRect/>
          </a:stretch>
        </p:blipFill>
        <p:spPr>
          <a:xfrm>
            <a:off x="914400" y="685800"/>
            <a:ext cx="2286000" cy="1143000"/>
          </a:xfrm>
          <a:prstGeom prst="rect">
            <a:avLst/>
          </a:prstGeom>
        </p:spPr>
      </p:pic>
      <p:sp>
        <p:nvSpPr>
          <p:cNvPr id="4" name="TextBox 3"/>
          <p:cNvSpPr txBox="1"/>
          <p:nvPr/>
        </p:nvSpPr>
        <p:spPr>
          <a:xfrm>
            <a:off x="2857500" y="914400"/>
            <a:ext cx="34290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Bt Corn</a:t>
            </a:r>
            <a:endParaRPr lang="en-US" sz="4000" dirty="0">
              <a:solidFill>
                <a:schemeClr val="bg1"/>
              </a:solidFill>
              <a:latin typeface="Bernard MT Condensed" pitchFamily="18" charset="0"/>
            </a:endParaRPr>
          </a:p>
        </p:txBody>
      </p:sp>
      <p:sp>
        <p:nvSpPr>
          <p:cNvPr id="6" name="TextBox 5"/>
          <p:cNvSpPr txBox="1"/>
          <p:nvPr/>
        </p:nvSpPr>
        <p:spPr>
          <a:xfrm>
            <a:off x="914400" y="1981200"/>
            <a:ext cx="7543800" cy="30931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Bt Cotton is produced by inserting a synthetic version of a gene from the naturally occurring soil bacterium </a:t>
            </a:r>
            <a:r>
              <a:rPr lang="en-US" i="1" dirty="0" smtClean="0">
                <a:solidFill>
                  <a:srgbClr val="FF0000"/>
                </a:solidFill>
                <a:latin typeface="Times New Roman" pitchFamily="18" charset="0"/>
                <a:cs typeface="Times New Roman" pitchFamily="18" charset="0"/>
              </a:rPr>
              <a:t>Bacillus thuringiensis</a:t>
            </a:r>
            <a:r>
              <a:rPr lang="en-US" dirty="0" smtClean="0">
                <a:solidFill>
                  <a:schemeClr val="bg1"/>
                </a:solidFill>
                <a:latin typeface="Times New Roman" pitchFamily="18" charset="0"/>
                <a:cs typeface="Times New Roman" pitchFamily="18" charset="0"/>
              </a:rPr>
              <a:t>, into corn or maize. </a:t>
            </a:r>
          </a:p>
          <a:p>
            <a:pPr algn="just">
              <a:spcBef>
                <a:spcPts val="600"/>
              </a:spcBef>
              <a:buFont typeface="Wingdings" pitchFamily="2" charset="2"/>
              <a:buChar char="Ø"/>
            </a:pPr>
            <a:endParaRPr lang="en-US" dirty="0" smtClean="0">
              <a:solidFill>
                <a:schemeClr val="bg1"/>
              </a:solidFill>
              <a:latin typeface="Times New Roman" pitchFamily="18" charset="0"/>
              <a:cs typeface="Times New Roman" pitchFamily="18" charset="0"/>
            </a:endParaRP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primary reason this is done is to induce the plant to produce its own Bt toxin to destroy the </a:t>
            </a:r>
            <a:r>
              <a:rPr lang="en-US" b="1" dirty="0" smtClean="0">
                <a:solidFill>
                  <a:schemeClr val="bg1"/>
                </a:solidFill>
                <a:latin typeface="Times New Roman" pitchFamily="18" charset="0"/>
                <a:cs typeface="Times New Roman" pitchFamily="18" charset="0"/>
              </a:rPr>
              <a:t>European Corn Borer</a:t>
            </a:r>
            <a:r>
              <a:rPr lang="en-US" dirty="0" smtClean="0">
                <a:solidFill>
                  <a:schemeClr val="bg1"/>
                </a:solidFill>
                <a:latin typeface="Times New Roman" pitchFamily="18" charset="0"/>
                <a:cs typeface="Times New Roman" pitchFamily="18" charset="0"/>
              </a:rPr>
              <a:t>. </a:t>
            </a:r>
            <a:r>
              <a:rPr lang="en-US" i="1" dirty="0" smtClean="0">
                <a:solidFill>
                  <a:schemeClr val="bg1"/>
                </a:solidFill>
                <a:latin typeface="Times New Roman" pitchFamily="18" charset="0"/>
                <a:cs typeface="Times New Roman" pitchFamily="18" charset="0"/>
              </a:rPr>
              <a:t>(</a:t>
            </a:r>
            <a:r>
              <a:rPr lang="en-US" i="1" dirty="0" smtClean="0">
                <a:solidFill>
                  <a:srgbClr val="FF0000"/>
                </a:solidFill>
                <a:latin typeface="Times New Roman" pitchFamily="18" charset="0"/>
                <a:cs typeface="Times New Roman" pitchFamily="18" charset="0"/>
              </a:rPr>
              <a:t>Ostrinia nubilalis</a:t>
            </a:r>
            <a:r>
              <a:rPr lang="en-US" i="1" dirty="0" smtClean="0">
                <a:solidFill>
                  <a:schemeClr val="bg1"/>
                </a:solidFill>
                <a:latin typeface="Times New Roman" pitchFamily="18" charset="0"/>
                <a:cs typeface="Times New Roman" pitchFamily="18" charset="0"/>
              </a:rPr>
              <a:t>),</a:t>
            </a:r>
            <a:r>
              <a:rPr lang="en-US" dirty="0" smtClean="0">
                <a:solidFill>
                  <a:schemeClr val="bg1"/>
                </a:solidFill>
                <a:latin typeface="Times New Roman" pitchFamily="18" charset="0"/>
                <a:cs typeface="Times New Roman" pitchFamily="18" charset="0"/>
              </a:rPr>
              <a:t> a major cotton pest. </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This gene codes for a toxin that causes the formation of </a:t>
            </a:r>
            <a:r>
              <a:rPr lang="en-US" b="1" dirty="0" smtClean="0">
                <a:solidFill>
                  <a:schemeClr val="bg1"/>
                </a:solidFill>
                <a:latin typeface="Times New Roman" pitchFamily="18" charset="0"/>
                <a:cs typeface="Times New Roman" pitchFamily="18" charset="0"/>
              </a:rPr>
              <a:t>pores</a:t>
            </a:r>
            <a:r>
              <a:rPr lang="en-US" dirty="0" smtClean="0">
                <a:solidFill>
                  <a:schemeClr val="bg1"/>
                </a:solidFill>
                <a:latin typeface="Times New Roman" pitchFamily="18" charset="0"/>
                <a:cs typeface="Times New Roman" pitchFamily="18" charset="0"/>
              </a:rPr>
              <a:t> in the larval digestive tract. These pores allow naturally occurring enteric bacteria such as </a:t>
            </a:r>
            <a:r>
              <a:rPr lang="en-US" i="1" dirty="0" smtClean="0">
                <a:solidFill>
                  <a:schemeClr val="bg1"/>
                </a:solidFill>
                <a:latin typeface="Times New Roman" pitchFamily="18" charset="0"/>
                <a:cs typeface="Times New Roman" pitchFamily="18" charset="0"/>
              </a:rPr>
              <a:t>E. </a:t>
            </a:r>
            <a:r>
              <a:rPr lang="en-US" b="1" i="1" dirty="0" smtClean="0">
                <a:solidFill>
                  <a:schemeClr val="bg1"/>
                </a:solidFill>
                <a:latin typeface="Times New Roman" pitchFamily="18" charset="0"/>
                <a:cs typeface="Times New Roman" pitchFamily="18" charset="0"/>
              </a:rPr>
              <a:t>coli</a:t>
            </a:r>
            <a:r>
              <a:rPr lang="en-US" dirty="0" smtClean="0">
                <a:solidFill>
                  <a:schemeClr val="bg1"/>
                </a:solidFill>
                <a:latin typeface="Times New Roman" pitchFamily="18" charset="0"/>
                <a:cs typeface="Times New Roman" pitchFamily="18" charset="0"/>
              </a:rPr>
              <a:t> and </a:t>
            </a:r>
            <a:r>
              <a:rPr lang="en-US" b="1" i="1" dirty="0" smtClean="0">
                <a:solidFill>
                  <a:schemeClr val="bg1"/>
                </a:solidFill>
                <a:latin typeface="Times New Roman" pitchFamily="18" charset="0"/>
                <a:cs typeface="Times New Roman" pitchFamily="18" charset="0"/>
              </a:rPr>
              <a:t>Enterobacter</a:t>
            </a:r>
            <a:r>
              <a:rPr lang="en-US" dirty="0" smtClean="0">
                <a:solidFill>
                  <a:schemeClr val="bg1"/>
                </a:solidFill>
                <a:latin typeface="Times New Roman" pitchFamily="18" charset="0"/>
                <a:cs typeface="Times New Roman" pitchFamily="18" charset="0"/>
              </a:rPr>
              <a:t> to enter the hemocoel where they multiply and cause </a:t>
            </a:r>
            <a:r>
              <a:rPr lang="en-US" dirty="0" smtClean="0">
                <a:solidFill>
                  <a:srgbClr val="FF0000"/>
                </a:solidFill>
                <a:latin typeface="Times New Roman" pitchFamily="18" charset="0"/>
                <a:cs typeface="Times New Roman" pitchFamily="18" charset="0"/>
              </a:rPr>
              <a:t>sepsis</a:t>
            </a:r>
            <a:r>
              <a:rPr lang="en-US" dirty="0" smtClean="0">
                <a:solidFill>
                  <a:schemeClr val="bg1"/>
                </a:solidFill>
                <a:latin typeface="Times New Roman" pitchFamily="18" charset="0"/>
                <a:cs typeface="Times New Roman" pitchFamily="18" charset="0"/>
              </a:rPr>
              <a:t>.</a:t>
            </a:r>
            <a:endParaRPr lang="en-US" dirty="0">
              <a:solidFill>
                <a:schemeClr val="bg1"/>
              </a:solidFill>
              <a:latin typeface="Times New Roman" pitchFamily="18" charset="0"/>
              <a:cs typeface="Times New Roman" pitchFamily="18" charset="0"/>
            </a:endParaRPr>
          </a:p>
        </p:txBody>
      </p:sp>
      <p:pic>
        <p:nvPicPr>
          <p:cNvPr id="7" name="Picture 6" descr="bt corn compare.jpg"/>
          <p:cNvPicPr>
            <a:picLocks/>
          </p:cNvPicPr>
          <p:nvPr/>
        </p:nvPicPr>
        <p:blipFill>
          <a:blip r:embed="rId4" cstate="print"/>
          <a:stretch>
            <a:fillRect/>
          </a:stretch>
        </p:blipFill>
        <p:spPr>
          <a:xfrm>
            <a:off x="914400" y="5257800"/>
            <a:ext cx="1828800" cy="1188720"/>
          </a:xfrm>
          <a:prstGeom prst="rect">
            <a:avLst/>
          </a:prstGeom>
        </p:spPr>
      </p:pic>
      <p:pic>
        <p:nvPicPr>
          <p:cNvPr id="2051" name="Picture 3"/>
          <p:cNvPicPr>
            <a:picLocks noChangeArrowheads="1"/>
          </p:cNvPicPr>
          <p:nvPr/>
        </p:nvPicPr>
        <p:blipFill>
          <a:blip r:embed="rId5" cstate="print"/>
          <a:srcRect/>
          <a:stretch>
            <a:fillRect/>
          </a:stretch>
        </p:blipFill>
        <p:spPr bwMode="auto">
          <a:xfrm>
            <a:off x="6629400" y="5257800"/>
            <a:ext cx="1828800" cy="1188720"/>
          </a:xfrm>
          <a:prstGeom prst="rect">
            <a:avLst/>
          </a:prstGeom>
          <a:noFill/>
          <a:ln w="9525">
            <a:noFill/>
            <a:miter lim="800000"/>
            <a:headEnd/>
            <a:tailEnd/>
          </a:ln>
        </p:spPr>
      </p:pic>
      <p:pic>
        <p:nvPicPr>
          <p:cNvPr id="2052" name="Picture 4"/>
          <p:cNvPicPr>
            <a:picLocks noChangeArrowheads="1"/>
          </p:cNvPicPr>
          <p:nvPr/>
        </p:nvPicPr>
        <p:blipFill>
          <a:blip r:embed="rId6" cstate="print"/>
          <a:srcRect/>
          <a:stretch>
            <a:fillRect/>
          </a:stretch>
        </p:blipFill>
        <p:spPr bwMode="auto">
          <a:xfrm>
            <a:off x="4724400" y="5257800"/>
            <a:ext cx="1828800" cy="1188720"/>
          </a:xfrm>
          <a:prstGeom prst="rect">
            <a:avLst/>
          </a:prstGeom>
          <a:noFill/>
          <a:ln w="9525">
            <a:noFill/>
            <a:miter lim="800000"/>
            <a:headEnd/>
            <a:tailEnd/>
          </a:ln>
        </p:spPr>
      </p:pic>
      <p:pic>
        <p:nvPicPr>
          <p:cNvPr id="2053" name="Picture 5"/>
          <p:cNvPicPr>
            <a:picLocks noChangeArrowheads="1"/>
          </p:cNvPicPr>
          <p:nvPr/>
        </p:nvPicPr>
        <p:blipFill>
          <a:blip r:embed="rId7" cstate="print"/>
          <a:srcRect/>
          <a:stretch>
            <a:fillRect/>
          </a:stretch>
        </p:blipFill>
        <p:spPr bwMode="auto">
          <a:xfrm>
            <a:off x="2819400" y="5257800"/>
            <a:ext cx="1828800" cy="1188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descr="CASE STUDIES.gif"/>
          <p:cNvPicPr>
            <a:picLocks noChangeAspect="1"/>
          </p:cNvPicPr>
          <p:nvPr/>
        </p:nvPicPr>
        <p:blipFill>
          <a:blip r:embed="rId3" cstate="print"/>
          <a:stretch>
            <a:fillRect/>
          </a:stretch>
        </p:blipFill>
        <p:spPr>
          <a:xfrm>
            <a:off x="914400" y="685800"/>
            <a:ext cx="2286000" cy="1143000"/>
          </a:xfrm>
          <a:prstGeom prst="rect">
            <a:avLst/>
          </a:prstGeom>
        </p:spPr>
      </p:pic>
      <p:sp>
        <p:nvSpPr>
          <p:cNvPr id="4" name="TextBox 3"/>
          <p:cNvSpPr txBox="1"/>
          <p:nvPr/>
        </p:nvSpPr>
        <p:spPr>
          <a:xfrm>
            <a:off x="2857500" y="914400"/>
            <a:ext cx="34290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Bt Brinjal</a:t>
            </a:r>
            <a:endParaRPr lang="en-US" sz="4000" dirty="0">
              <a:solidFill>
                <a:schemeClr val="bg1"/>
              </a:solidFill>
              <a:latin typeface="Bernard MT Condensed" pitchFamily="18" charset="0"/>
            </a:endParaRPr>
          </a:p>
        </p:txBody>
      </p:sp>
      <p:sp>
        <p:nvSpPr>
          <p:cNvPr id="6" name="TextBox 5"/>
          <p:cNvSpPr txBox="1"/>
          <p:nvPr/>
        </p:nvSpPr>
        <p:spPr>
          <a:xfrm>
            <a:off x="914400" y="1981202"/>
            <a:ext cx="7543800" cy="317009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Bt brinjal is a transgenic brinjal created by inserting a </a:t>
            </a:r>
            <a:r>
              <a:rPr lang="en-US" i="1" dirty="0" smtClean="0">
                <a:solidFill>
                  <a:srgbClr val="FF0000"/>
                </a:solidFill>
                <a:latin typeface="Times New Roman" pitchFamily="18" charset="0"/>
                <a:cs typeface="Times New Roman" pitchFamily="18" charset="0"/>
              </a:rPr>
              <a:t>Cry1Ac</a:t>
            </a:r>
            <a:r>
              <a:rPr lang="en-US" dirty="0" smtClean="0">
                <a:solidFill>
                  <a:schemeClr val="bg1"/>
                </a:solidFill>
                <a:latin typeface="Times New Roman" pitchFamily="18" charset="0"/>
                <a:cs typeface="Times New Roman" pitchFamily="18" charset="0"/>
              </a:rPr>
              <a:t> gene </a:t>
            </a:r>
            <a:r>
              <a:rPr lang="en-US" dirty="0" smtClean="0">
                <a:solidFill>
                  <a:schemeClr val="bg1"/>
                </a:solidFill>
                <a:latin typeface="Times New Roman" pitchFamily="18" charset="0"/>
                <a:cs typeface="Times New Roman" pitchFamily="18" charset="0"/>
              </a:rPr>
              <a:t>from the soil bacterium </a:t>
            </a:r>
            <a:r>
              <a:rPr lang="en-US" i="1" dirty="0" smtClean="0">
                <a:solidFill>
                  <a:srgbClr val="FF0000"/>
                </a:solidFill>
                <a:latin typeface="Times New Roman" pitchFamily="18" charset="0"/>
                <a:cs typeface="Times New Roman" pitchFamily="18" charset="0"/>
              </a:rPr>
              <a:t>Bacillus thuringiensis</a:t>
            </a:r>
            <a:r>
              <a:rPr lang="en-US" dirty="0" smtClean="0">
                <a:solidFill>
                  <a:schemeClr val="bg1"/>
                </a:solidFill>
                <a:latin typeface="Times New Roman" pitchFamily="18" charset="0"/>
                <a:cs typeface="Times New Roman" pitchFamily="18" charset="0"/>
              </a:rPr>
              <a:t> into brinjal.</a:t>
            </a:r>
          </a:p>
          <a:p>
            <a:pPr algn="just">
              <a:spcBef>
                <a:spcPts val="600"/>
              </a:spcBef>
              <a:buFont typeface="Wingdings" pitchFamily="2" charset="2"/>
              <a:buChar char="Ø"/>
            </a:pPr>
            <a:endParaRPr lang="en-US" dirty="0" smtClean="0">
              <a:solidFill>
                <a:schemeClr val="bg1"/>
              </a:solidFill>
              <a:latin typeface="Times New Roman" pitchFamily="18" charset="0"/>
              <a:cs typeface="Times New Roman" pitchFamily="18" charset="0"/>
            </a:endParaRP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a:t>
            </a:r>
            <a:r>
              <a:rPr lang="en-US" i="1" dirty="0">
                <a:solidFill>
                  <a:srgbClr val="FF0000"/>
                </a:solidFill>
                <a:latin typeface="Times New Roman" pitchFamily="18" charset="0"/>
                <a:cs typeface="Times New Roman" pitchFamily="18" charset="0"/>
              </a:rPr>
              <a:t>Cry1Ac</a:t>
            </a:r>
            <a:r>
              <a:rPr lang="en-US" dirty="0">
                <a:solidFill>
                  <a:schemeClr val="bg1"/>
                </a:solidFill>
                <a:latin typeface="Times New Roman" pitchFamily="18" charset="0"/>
                <a:cs typeface="Times New Roman" pitchFamily="18" charset="0"/>
              </a:rPr>
              <a:t> gene </a:t>
            </a:r>
            <a:r>
              <a:rPr lang="en-US" dirty="0" smtClean="0">
                <a:solidFill>
                  <a:schemeClr val="bg1"/>
                </a:solidFill>
                <a:latin typeface="Times New Roman" pitchFamily="18" charset="0"/>
                <a:cs typeface="Times New Roman" pitchFamily="18" charset="0"/>
              </a:rPr>
              <a:t>gives the brinjal plant resistance against lepidopteron insects like the </a:t>
            </a:r>
            <a:r>
              <a:rPr lang="en-US" b="1" dirty="0" smtClean="0">
                <a:solidFill>
                  <a:schemeClr val="bg1"/>
                </a:solidFill>
                <a:latin typeface="Times New Roman" pitchFamily="18" charset="0"/>
                <a:cs typeface="Times New Roman" pitchFamily="18" charset="0"/>
              </a:rPr>
              <a:t>Brinjal Fruit and Shoot Borer </a:t>
            </a:r>
            <a:r>
              <a:rPr lang="en-US" dirty="0" smtClean="0">
                <a:solidFill>
                  <a:schemeClr val="bg1"/>
                </a:solidFill>
                <a:latin typeface="Times New Roman" pitchFamily="18" charset="0"/>
                <a:cs typeface="Times New Roman" pitchFamily="18" charset="0"/>
              </a:rPr>
              <a:t>(</a:t>
            </a:r>
            <a:r>
              <a:rPr lang="en-US" i="1" dirty="0" smtClean="0">
                <a:solidFill>
                  <a:srgbClr val="FF0000"/>
                </a:solidFill>
                <a:latin typeface="Times New Roman" pitchFamily="18" charset="0"/>
                <a:cs typeface="Times New Roman" pitchFamily="18" charset="0"/>
              </a:rPr>
              <a:t>Leucinodes orbonalis</a:t>
            </a:r>
            <a:r>
              <a:rPr lang="en-US" dirty="0" smtClean="0">
                <a:solidFill>
                  <a:schemeClr val="bg1"/>
                </a:solidFill>
                <a:latin typeface="Times New Roman" pitchFamily="18" charset="0"/>
                <a:cs typeface="Times New Roman" pitchFamily="18" charset="0"/>
              </a:rPr>
              <a:t>) and </a:t>
            </a:r>
            <a:r>
              <a:rPr lang="en-US" b="1" dirty="0" smtClean="0">
                <a:solidFill>
                  <a:schemeClr val="bg1"/>
                </a:solidFill>
                <a:latin typeface="Times New Roman" pitchFamily="18" charset="0"/>
                <a:cs typeface="Times New Roman" pitchFamily="18" charset="0"/>
              </a:rPr>
              <a:t>Fruit Borer </a:t>
            </a:r>
            <a:r>
              <a:rPr lang="en-US" dirty="0" smtClean="0">
                <a:solidFill>
                  <a:schemeClr val="bg1"/>
                </a:solidFill>
                <a:latin typeface="Times New Roman" pitchFamily="18" charset="0"/>
                <a:cs typeface="Times New Roman" pitchFamily="18" charset="0"/>
              </a:rPr>
              <a:t>(</a:t>
            </a:r>
            <a:r>
              <a:rPr lang="en-US" i="1" dirty="0" smtClean="0">
                <a:solidFill>
                  <a:srgbClr val="FF0000"/>
                </a:solidFill>
                <a:latin typeface="Times New Roman" pitchFamily="18" charset="0"/>
                <a:cs typeface="Times New Roman" pitchFamily="18" charset="0"/>
              </a:rPr>
              <a:t>Helicoverpa armigera</a:t>
            </a:r>
            <a:r>
              <a:rPr lang="en-US" dirty="0" smtClean="0">
                <a:solidFill>
                  <a:schemeClr val="bg1"/>
                </a:solidFill>
                <a:latin typeface="Times New Roman" pitchFamily="18" charset="0"/>
                <a:cs typeface="Times New Roman" pitchFamily="18" charset="0"/>
              </a:rPr>
              <a:t>).</a:t>
            </a:r>
          </a:p>
          <a:p>
            <a:pPr algn="just">
              <a:spcBef>
                <a:spcPts val="600"/>
              </a:spcBef>
              <a:buFont typeface="Wingdings" pitchFamily="2" charset="2"/>
              <a:buChar char="Ø"/>
            </a:pPr>
            <a:endParaRPr lang="en-US" dirty="0" smtClean="0">
              <a:solidFill>
                <a:schemeClr val="bg1"/>
              </a:solidFill>
              <a:latin typeface="Times New Roman" pitchFamily="18" charset="0"/>
              <a:cs typeface="Times New Roman" pitchFamily="18" charset="0"/>
            </a:endParaRP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gene causes the production of </a:t>
            </a:r>
            <a:r>
              <a:rPr lang="el-GR" dirty="0" smtClean="0">
                <a:solidFill>
                  <a:srgbClr val="FF0000"/>
                </a:solidFill>
                <a:latin typeface="Times New Roman" pitchFamily="18" charset="0"/>
                <a:cs typeface="Times New Roman" pitchFamily="18" charset="0"/>
              </a:rPr>
              <a:t>δ</a:t>
            </a:r>
            <a:r>
              <a:rPr lang="en-US" dirty="0" smtClean="0">
                <a:solidFill>
                  <a:srgbClr val="FF0000"/>
                </a:solidFill>
                <a:latin typeface="Times New Roman" pitchFamily="18" charset="0"/>
                <a:cs typeface="Times New Roman" pitchFamily="18" charset="0"/>
              </a:rPr>
              <a:t>-endotoxin </a:t>
            </a:r>
            <a:r>
              <a:rPr lang="en-US" dirty="0" smtClean="0">
                <a:solidFill>
                  <a:schemeClr val="bg1"/>
                </a:solidFill>
                <a:latin typeface="Times New Roman" pitchFamily="18" charset="0"/>
                <a:cs typeface="Times New Roman" pitchFamily="18" charset="0"/>
              </a:rPr>
              <a:t>in all parts of the </a:t>
            </a:r>
            <a:r>
              <a:rPr lang="en-US" dirty="0" smtClean="0">
                <a:solidFill>
                  <a:schemeClr val="bg1"/>
                </a:solidFill>
                <a:latin typeface="Times New Roman" pitchFamily="18" charset="0"/>
                <a:cs typeface="Times New Roman" pitchFamily="18" charset="0"/>
              </a:rPr>
              <a:t>plant </a:t>
            </a:r>
            <a:r>
              <a:rPr lang="en-US" dirty="0" smtClean="0">
                <a:solidFill>
                  <a:schemeClr val="bg1"/>
                </a:solidFill>
                <a:latin typeface="Times New Roman" pitchFamily="18" charset="0"/>
                <a:cs typeface="Times New Roman" pitchFamily="18" charset="0"/>
              </a:rPr>
              <a:t>throughout its entire life span. When the </a:t>
            </a:r>
            <a:r>
              <a:rPr lang="en-US" dirty="0" smtClean="0">
                <a:solidFill>
                  <a:schemeClr val="bg1"/>
                </a:solidFill>
                <a:latin typeface="Times New Roman" pitchFamily="18" charset="0"/>
                <a:cs typeface="Times New Roman" pitchFamily="18" charset="0"/>
              </a:rPr>
              <a:t>insect ingests </a:t>
            </a:r>
            <a:r>
              <a:rPr lang="en-US" dirty="0" smtClean="0">
                <a:solidFill>
                  <a:schemeClr val="bg1"/>
                </a:solidFill>
                <a:latin typeface="Times New Roman" pitchFamily="18" charset="0"/>
                <a:cs typeface="Times New Roman" pitchFamily="18" charset="0"/>
              </a:rPr>
              <a:t>any part of the plant</a:t>
            </a:r>
            <a:r>
              <a:rPr lang="en-US" smtClean="0">
                <a:solidFill>
                  <a:schemeClr val="bg1"/>
                </a:solidFill>
                <a:latin typeface="Times New Roman" pitchFamily="18" charset="0"/>
                <a:cs typeface="Times New Roman" pitchFamily="18" charset="0"/>
              </a:rPr>
              <a:t>, </a:t>
            </a:r>
            <a:r>
              <a:rPr lang="en-US" smtClean="0">
                <a:solidFill>
                  <a:schemeClr val="bg1"/>
                </a:solidFill>
                <a:latin typeface="Times New Roman" pitchFamily="18" charset="0"/>
                <a:cs typeface="Times New Roman" pitchFamily="18" charset="0"/>
              </a:rPr>
              <a:t>the </a:t>
            </a:r>
            <a:r>
              <a:rPr lang="en-US" dirty="0" smtClean="0">
                <a:solidFill>
                  <a:schemeClr val="bg1"/>
                </a:solidFill>
                <a:latin typeface="Times New Roman" pitchFamily="18" charset="0"/>
                <a:cs typeface="Times New Roman" pitchFamily="18" charset="0"/>
              </a:rPr>
              <a:t>toxin pierces its small intestine and kills the insect.</a:t>
            </a:r>
            <a:endParaRPr lang="en-US" dirty="0">
              <a:solidFill>
                <a:schemeClr val="bg1"/>
              </a:solidFill>
              <a:latin typeface="Times New Roman" pitchFamily="18" charset="0"/>
              <a:cs typeface="Times New Roman" pitchFamily="18" charset="0"/>
            </a:endParaRPr>
          </a:p>
        </p:txBody>
      </p:sp>
      <p:pic>
        <p:nvPicPr>
          <p:cNvPr id="1027" name="Picture 3"/>
          <p:cNvPicPr>
            <a:picLocks noChangeArrowheads="1"/>
          </p:cNvPicPr>
          <p:nvPr/>
        </p:nvPicPr>
        <p:blipFill>
          <a:blip r:embed="rId4" cstate="print"/>
          <a:srcRect/>
          <a:stretch>
            <a:fillRect/>
          </a:stretch>
        </p:blipFill>
        <p:spPr bwMode="auto">
          <a:xfrm>
            <a:off x="914400" y="5212080"/>
            <a:ext cx="1463040" cy="1188720"/>
          </a:xfrm>
          <a:prstGeom prst="rect">
            <a:avLst/>
          </a:prstGeom>
          <a:noFill/>
          <a:ln w="9525">
            <a:noFill/>
            <a:miter lim="800000"/>
            <a:headEnd/>
            <a:tailEnd/>
          </a:ln>
        </p:spPr>
      </p:pic>
      <p:pic>
        <p:nvPicPr>
          <p:cNvPr id="3074" name="Picture 2"/>
          <p:cNvPicPr>
            <a:picLocks noChangeArrowheads="1"/>
          </p:cNvPicPr>
          <p:nvPr/>
        </p:nvPicPr>
        <p:blipFill>
          <a:blip r:embed="rId5" cstate="print"/>
          <a:srcRect/>
          <a:stretch>
            <a:fillRect/>
          </a:stretch>
        </p:blipFill>
        <p:spPr bwMode="auto">
          <a:xfrm>
            <a:off x="4114800" y="5212080"/>
            <a:ext cx="1463040" cy="1188720"/>
          </a:xfrm>
          <a:prstGeom prst="rect">
            <a:avLst/>
          </a:prstGeom>
          <a:noFill/>
          <a:ln w="9525">
            <a:noFill/>
            <a:miter lim="800000"/>
            <a:headEnd/>
            <a:tailEnd/>
          </a:ln>
        </p:spPr>
      </p:pic>
      <p:pic>
        <p:nvPicPr>
          <p:cNvPr id="3075" name="Picture 3"/>
          <p:cNvPicPr>
            <a:picLocks noChangeArrowheads="1"/>
          </p:cNvPicPr>
          <p:nvPr/>
        </p:nvPicPr>
        <p:blipFill>
          <a:blip r:embed="rId6" cstate="print"/>
          <a:srcRect/>
          <a:stretch>
            <a:fillRect/>
          </a:stretch>
        </p:blipFill>
        <p:spPr bwMode="auto">
          <a:xfrm>
            <a:off x="2499360" y="5212080"/>
            <a:ext cx="1463040" cy="1188720"/>
          </a:xfrm>
          <a:prstGeom prst="rect">
            <a:avLst/>
          </a:prstGeom>
          <a:noFill/>
          <a:ln w="9525">
            <a:noFill/>
            <a:miter lim="800000"/>
            <a:headEnd/>
            <a:tailEnd/>
          </a:ln>
        </p:spPr>
      </p:pic>
      <p:pic>
        <p:nvPicPr>
          <p:cNvPr id="3076" name="Picture 4"/>
          <p:cNvPicPr>
            <a:picLocks noChangeArrowheads="1"/>
          </p:cNvPicPr>
          <p:nvPr/>
        </p:nvPicPr>
        <p:blipFill>
          <a:blip r:embed="rId7" cstate="print"/>
          <a:srcRect/>
          <a:stretch>
            <a:fillRect/>
          </a:stretch>
        </p:blipFill>
        <p:spPr bwMode="auto">
          <a:xfrm>
            <a:off x="5699760" y="5212080"/>
            <a:ext cx="1463040" cy="1188720"/>
          </a:xfrm>
          <a:prstGeom prst="rect">
            <a:avLst/>
          </a:prstGeom>
          <a:noFill/>
          <a:ln w="9525">
            <a:noFill/>
            <a:miter lim="800000"/>
            <a:headEnd/>
            <a:tailEnd/>
          </a:ln>
        </p:spPr>
      </p:pic>
      <p:pic>
        <p:nvPicPr>
          <p:cNvPr id="3078" name="Picture 6"/>
          <p:cNvPicPr>
            <a:picLocks noChangeAspect="1" noChangeArrowheads="1"/>
          </p:cNvPicPr>
          <p:nvPr/>
        </p:nvPicPr>
        <p:blipFill>
          <a:blip r:embed="rId8" cstate="print"/>
          <a:srcRect/>
          <a:stretch>
            <a:fillRect/>
          </a:stretch>
        </p:blipFill>
        <p:spPr bwMode="auto">
          <a:xfrm>
            <a:off x="7239002" y="5212080"/>
            <a:ext cx="1206595" cy="11887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 name="Picture 1" descr="CASE STUDIES.gif"/>
          <p:cNvPicPr>
            <a:picLocks noChangeAspect="1"/>
          </p:cNvPicPr>
          <p:nvPr/>
        </p:nvPicPr>
        <p:blipFill>
          <a:blip r:embed="rId4" cstate="print"/>
          <a:stretch>
            <a:fillRect/>
          </a:stretch>
        </p:blipFill>
        <p:spPr>
          <a:xfrm>
            <a:off x="914400" y="685800"/>
            <a:ext cx="2286000" cy="1143000"/>
          </a:xfrm>
          <a:prstGeom prst="rect">
            <a:avLst/>
          </a:prstGeom>
        </p:spPr>
      </p:pic>
      <p:sp>
        <p:nvSpPr>
          <p:cNvPr id="4" name="TextBox 3"/>
          <p:cNvSpPr txBox="1"/>
          <p:nvPr/>
        </p:nvSpPr>
        <p:spPr>
          <a:xfrm>
            <a:off x="3429000" y="914400"/>
            <a:ext cx="34290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Concerns over Bt</a:t>
            </a:r>
            <a:endParaRPr lang="en-US" sz="4000" dirty="0">
              <a:solidFill>
                <a:schemeClr val="bg1"/>
              </a:solidFill>
              <a:latin typeface="Bernard MT Condensed" pitchFamily="18" charset="0"/>
            </a:endParaRPr>
          </a:p>
        </p:txBody>
      </p:sp>
      <p:sp>
        <p:nvSpPr>
          <p:cNvPr id="6" name="TextBox 5"/>
          <p:cNvSpPr txBox="1"/>
          <p:nvPr/>
        </p:nvSpPr>
        <p:spPr>
          <a:xfrm>
            <a:off x="914400" y="1981202"/>
            <a:ext cx="7543800" cy="276998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Bt technology cannot directly increase yields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Increased Pest Resistivity</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Gene flow to wild relatives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Inability to address complexity of pest attack</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total input cost is higher with no increase in yield</a:t>
            </a:r>
          </a:p>
          <a:p>
            <a:pPr algn="just">
              <a:spcBef>
                <a:spcPts val="600"/>
              </a:spcBef>
            </a:pPr>
            <a:r>
              <a:rPr lang="en-US" dirty="0" smtClean="0">
                <a:solidFill>
                  <a:schemeClr val="bg1"/>
                </a:solidFill>
                <a:latin typeface="Times New Roman" pitchFamily="18" charset="0"/>
                <a:cs typeface="Times New Roman" pitchFamily="18" charset="0"/>
              </a:rPr>
              <a:t>(</a:t>
            </a:r>
            <a:r>
              <a:rPr lang="en-US" sz="1600" dirty="0" smtClean="0">
                <a:solidFill>
                  <a:schemeClr val="bg1"/>
                </a:solidFill>
                <a:latin typeface="Times New Roman" pitchFamily="18" charset="0"/>
                <a:cs typeface="Times New Roman" pitchFamily="18" charset="0"/>
              </a:rPr>
              <a:t>The cost of a packet of Bt Cotton this season is Rs. 1600 as compared to the non-Bt hybrid that costs between Rs. 380 to Rs 460.</a:t>
            </a:r>
            <a:r>
              <a:rPr lang="en-US" dirty="0" smtClean="0">
                <a:solidFill>
                  <a:schemeClr val="bg1"/>
                </a:solidFill>
                <a:latin typeface="Times New Roman" pitchFamily="18" charset="0"/>
                <a:cs typeface="Times New Roman" pitchFamily="18" charset="0"/>
              </a:rPr>
              <a:t>)</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Regulatory Anarchy</a:t>
            </a:r>
            <a:endParaRPr lang="en-US" dirty="0">
              <a:solidFill>
                <a:schemeClr val="bg1"/>
              </a:solidFill>
              <a:latin typeface="Times New Roman" pitchFamily="18" charset="0"/>
              <a:cs typeface="Times New Roman" pitchFamily="18" charset="0"/>
            </a:endParaRPr>
          </a:p>
        </p:txBody>
      </p:sp>
      <p:pic>
        <p:nvPicPr>
          <p:cNvPr id="4098" name="Picture 2" descr="C:\Documents and Settings\PINAKI DEY\Desktop\GM Crops\effect.jpg"/>
          <p:cNvPicPr>
            <a:picLocks noChangeAspect="1" noChangeArrowheads="1"/>
          </p:cNvPicPr>
          <p:nvPr/>
        </p:nvPicPr>
        <p:blipFill>
          <a:blip r:embed="rId5" cstate="print"/>
          <a:srcRect/>
          <a:stretch>
            <a:fillRect/>
          </a:stretch>
        </p:blipFill>
        <p:spPr bwMode="auto">
          <a:xfrm>
            <a:off x="1838325" y="2190751"/>
            <a:ext cx="5467350" cy="2990850"/>
          </a:xfrm>
          <a:prstGeom prst="rect">
            <a:avLst/>
          </a:prstGeom>
          <a:noFill/>
        </p:spPr>
      </p:pic>
      <p:pic>
        <p:nvPicPr>
          <p:cNvPr id="4099" name="Picture 3"/>
          <p:cNvPicPr>
            <a:picLocks noChangeAspect="1" noChangeArrowheads="1"/>
          </p:cNvPicPr>
          <p:nvPr/>
        </p:nvPicPr>
        <p:blipFill>
          <a:blip r:embed="rId6" cstate="print"/>
          <a:srcRect/>
          <a:stretch>
            <a:fillRect/>
          </a:stretch>
        </p:blipFill>
        <p:spPr bwMode="auto">
          <a:xfrm>
            <a:off x="1862139" y="2057400"/>
            <a:ext cx="5419725" cy="399097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dissolve">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4098"/>
                                        </p:tgtEl>
                                      </p:cBhvr>
                                    </p:animEffect>
                                    <p:set>
                                      <p:cBhvr>
                                        <p:cTn id="15" dur="1" fill="hold">
                                          <p:stCondLst>
                                            <p:cond delay="499"/>
                                          </p:stCondLst>
                                        </p:cTn>
                                        <p:tgtEl>
                                          <p:spTgt spid="4098"/>
                                        </p:tgtEl>
                                        <p:attrNameLst>
                                          <p:attrName>style.visibility</p:attrName>
                                        </p:attrNameLst>
                                      </p:cBhvr>
                                      <p:to>
                                        <p:strVal val="hidden"/>
                                      </p:to>
                                    </p:set>
                                  </p:childTnLst>
                                </p:cTn>
                              </p:par>
                              <p:par>
                                <p:cTn id="16" presetID="23" presetClass="entr" presetSubtype="16" fill="hold" nodeType="withEffect">
                                  <p:stCondLst>
                                    <p:cond delay="0"/>
                                  </p:stCondLst>
                                  <p:childTnLst>
                                    <p:set>
                                      <p:cBhvr>
                                        <p:cTn id="17" dur="1" fill="hold">
                                          <p:stCondLst>
                                            <p:cond delay="0"/>
                                          </p:stCondLst>
                                        </p:cTn>
                                        <p:tgtEl>
                                          <p:spTgt spid="4099"/>
                                        </p:tgtEl>
                                        <p:attrNameLst>
                                          <p:attrName>style.visibility</p:attrName>
                                        </p:attrNameLst>
                                      </p:cBhvr>
                                      <p:to>
                                        <p:strVal val="visible"/>
                                      </p:to>
                                    </p:set>
                                    <p:anim calcmode="lin" valueType="num">
                                      <p:cBhvr>
                                        <p:cTn id="18" dur="500" fill="hold"/>
                                        <p:tgtEl>
                                          <p:spTgt spid="4099"/>
                                        </p:tgtEl>
                                        <p:attrNameLst>
                                          <p:attrName>ppt_w</p:attrName>
                                        </p:attrNameLst>
                                      </p:cBhvr>
                                      <p:tavLst>
                                        <p:tav tm="0">
                                          <p:val>
                                            <p:fltVal val="0"/>
                                          </p:val>
                                        </p:tav>
                                        <p:tav tm="100000">
                                          <p:val>
                                            <p:strVal val="#ppt_w"/>
                                          </p:val>
                                        </p:tav>
                                      </p:tavLst>
                                    </p:anim>
                                    <p:anim calcmode="lin" valueType="num">
                                      <p:cBhvr>
                                        <p:cTn id="19" dur="500" fill="hold"/>
                                        <p:tgtEl>
                                          <p:spTgt spid="40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866900" y="914400"/>
            <a:ext cx="54102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Advantages of GM Crops</a:t>
            </a:r>
            <a:endParaRPr lang="en-US" sz="4000" dirty="0">
              <a:solidFill>
                <a:schemeClr val="bg1"/>
              </a:solidFill>
              <a:latin typeface="Bernard MT Condensed" pitchFamily="18" charset="0"/>
            </a:endParaRPr>
          </a:p>
        </p:txBody>
      </p:sp>
      <p:sp>
        <p:nvSpPr>
          <p:cNvPr id="6" name="TextBox 5"/>
          <p:cNvSpPr txBox="1"/>
          <p:nvPr/>
        </p:nvSpPr>
        <p:spPr>
          <a:xfrm>
            <a:off x="914400" y="1780670"/>
            <a:ext cx="7543800" cy="34009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More productive and have a larger yield</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More nutritional value and better flavor</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Eliminate allergy-causing properties in some foods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Inbuilt resistance to pests, weeds and disease</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More capable of thriving in regions with poor soil or adverse climates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More environment friendly as they require less herbicides and pesticides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Foods are more resistant and stay ripe for longer so they can be shipped long distances or stored for longer periods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As more GM crops can be grown on relatively small parcels of land, GM crops are an answer to feeding growing world populations.</a:t>
            </a:r>
            <a:endParaRPr lang="en-US" dirty="0">
              <a:solidFill>
                <a:schemeClr val="bg1"/>
              </a:solidFill>
              <a:latin typeface="Times New Roman" pitchFamily="18" charset="0"/>
              <a:cs typeface="Times New Roman" pitchFamily="18" charset="0"/>
            </a:endParaRPr>
          </a:p>
        </p:txBody>
      </p:sp>
      <p:pic>
        <p:nvPicPr>
          <p:cNvPr id="5122" name="Picture 2" descr="C:\Documents and Settings\PINAKI DEY\Desktop\GM Crops\thumbsup.jpeg"/>
          <p:cNvPicPr>
            <a:picLocks noChangeAspect="1" noChangeArrowheads="1"/>
          </p:cNvPicPr>
          <p:nvPr/>
        </p:nvPicPr>
        <p:blipFill>
          <a:blip r:embed="rId4" cstate="print"/>
          <a:srcRect/>
          <a:stretch>
            <a:fillRect/>
          </a:stretch>
        </p:blipFill>
        <p:spPr bwMode="auto">
          <a:xfrm>
            <a:off x="685800" y="609600"/>
            <a:ext cx="1143000" cy="1143000"/>
          </a:xfrm>
          <a:prstGeom prst="rect">
            <a:avLst/>
          </a:prstGeom>
          <a:noFill/>
        </p:spPr>
      </p:pic>
      <p:sp>
        <p:nvSpPr>
          <p:cNvPr id="7" name="TextBox 6" hidden="1"/>
          <p:cNvSpPr txBox="1"/>
          <p:nvPr/>
        </p:nvSpPr>
        <p:spPr>
          <a:xfrm>
            <a:off x="914400" y="5334000"/>
            <a:ext cx="7543800"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Wingdings" pitchFamily="2" charset="2"/>
              <a:buChar char="Ø"/>
            </a:pPr>
            <a:r>
              <a:rPr lang="en-US" dirty="0" smtClean="0">
                <a:latin typeface="Times New Roman" pitchFamily="18" charset="0"/>
                <a:cs typeface="Times New Roman" pitchFamily="18" charset="0"/>
              </a:rPr>
              <a:t>GM foods are safe. Changing a few genes does not make a crop toxic.</a:t>
            </a:r>
          </a:p>
          <a:p>
            <a:pPr>
              <a:buFont typeface="Wingdings" pitchFamily="2" charset="2"/>
              <a:buChar char="Ø"/>
            </a:pPr>
            <a:r>
              <a:rPr lang="en-US" dirty="0" smtClean="0">
                <a:latin typeface="Times New Roman" pitchFamily="18" charset="0"/>
                <a:cs typeface="Times New Roman" pitchFamily="18" charset="0"/>
              </a:rPr>
              <a:t>Ecological imbalances? There are many things that human beings have transformed to serve their purpose. Why pick on this?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866900" y="914400"/>
            <a:ext cx="54102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Disadvantages of GM Crops</a:t>
            </a:r>
            <a:endParaRPr lang="en-US" sz="4000" dirty="0">
              <a:solidFill>
                <a:schemeClr val="bg1"/>
              </a:solidFill>
              <a:latin typeface="Bernard MT Condensed" pitchFamily="18" charset="0"/>
            </a:endParaRPr>
          </a:p>
        </p:txBody>
      </p:sp>
      <p:sp>
        <p:nvSpPr>
          <p:cNvPr id="6" name="TextBox 5"/>
          <p:cNvSpPr txBox="1"/>
          <p:nvPr/>
        </p:nvSpPr>
        <p:spPr>
          <a:xfrm>
            <a:off x="914400" y="1780670"/>
            <a:ext cx="7543800" cy="39549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Unpredictable outcome</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Uncontrolled gene expression</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Extinction of food diversity &amp; wild type species of crops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Herbicide-resistant and pesticide-resistant crops could give rise to super-weeds and super-pests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GM crops could cross-pollinate with nearby non-GM plants and create ecological problems &amp; turn into a human health nightmare</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Economical effect on Third World farmers who cannot save seeds for replanting and have to buy expensive seeds from the companies every time.</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new technology also interferes with their traditional agricultural ways which may be more suited to their conditions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Business &amp; Marketing ethics.</a:t>
            </a:r>
            <a:endParaRPr lang="en-US" dirty="0">
              <a:solidFill>
                <a:schemeClr val="bg1"/>
              </a:solidFill>
              <a:latin typeface="Times New Roman" pitchFamily="18" charset="0"/>
              <a:cs typeface="Times New Roman" pitchFamily="18" charset="0"/>
            </a:endParaRPr>
          </a:p>
        </p:txBody>
      </p:sp>
      <p:pic>
        <p:nvPicPr>
          <p:cNvPr id="6146" name="Picture 2" descr="C:\Documents and Settings\PINAKI DEY\Desktop\GM Crops\thumbsdown.jpeg"/>
          <p:cNvPicPr>
            <a:picLocks noChangeAspect="1" noChangeArrowheads="1"/>
          </p:cNvPicPr>
          <p:nvPr/>
        </p:nvPicPr>
        <p:blipFill>
          <a:blip r:embed="rId4" cstate="print"/>
          <a:srcRect/>
          <a:stretch>
            <a:fillRect/>
          </a:stretch>
        </p:blipFill>
        <p:spPr bwMode="auto">
          <a:xfrm>
            <a:off x="7315200" y="609600"/>
            <a:ext cx="1143000" cy="1143000"/>
          </a:xfrm>
          <a:prstGeom prst="rect">
            <a:avLst/>
          </a:prstGeom>
          <a:noFill/>
        </p:spPr>
      </p:pic>
      <p:sp>
        <p:nvSpPr>
          <p:cNvPr id="8" name="Rectangle 7"/>
          <p:cNvSpPr/>
          <p:nvPr/>
        </p:nvSpPr>
        <p:spPr>
          <a:xfrm>
            <a:off x="914400" y="5830670"/>
            <a:ext cx="7543800"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dirty="0" smtClean="0">
                <a:solidFill>
                  <a:srgbClr val="FF0000"/>
                </a:solidFill>
                <a:latin typeface="Times New Roman" pitchFamily="18" charset="0"/>
                <a:cs typeface="Times New Roman" pitchFamily="18" charset="0"/>
              </a:rPr>
              <a:t>There are many more questions about genetically modified food that can only be answered through time, research and experience.</a:t>
            </a:r>
            <a:endParaRPr lang="en-US" dirty="0">
              <a:solidFill>
                <a:srgbClr val="FF0000"/>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866900" y="914400"/>
            <a:ext cx="54102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Health Risks</a:t>
            </a:r>
            <a:endParaRPr lang="en-US" sz="4000" dirty="0">
              <a:solidFill>
                <a:schemeClr val="bg1"/>
              </a:solidFill>
              <a:latin typeface="Bernard MT Condensed" pitchFamily="18" charset="0"/>
            </a:endParaRPr>
          </a:p>
        </p:txBody>
      </p:sp>
      <p:sp>
        <p:nvSpPr>
          <p:cNvPr id="6" name="TextBox 5"/>
          <p:cNvSpPr txBox="1"/>
          <p:nvPr/>
        </p:nvSpPr>
        <p:spPr>
          <a:xfrm>
            <a:off x="914400" y="1780669"/>
            <a:ext cx="7543800" cy="249299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Pregnant women and babies at great risk</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Food designed to produce toxin</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GMOs provoke immune reactions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Animals dying in large numbers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Worst finding of all—GMOs remain inside of us</a:t>
            </a: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Dangerously few studies, untraceable diseases</a:t>
            </a:r>
          </a:p>
          <a:p>
            <a:pPr algn="just">
              <a:spcBef>
                <a:spcPts val="600"/>
              </a:spcBef>
              <a:buFont typeface="Wingdings" pitchFamily="2" charset="2"/>
              <a:buChar char="Ø"/>
            </a:pPr>
            <a:endParaRPr lang="en-US" dirty="0">
              <a:solidFill>
                <a:schemeClr val="bg1"/>
              </a:solidFill>
              <a:latin typeface="Times New Roman" pitchFamily="18" charset="0"/>
              <a:cs typeface="Times New Roman" pitchFamily="18" charset="0"/>
            </a:endParaRPr>
          </a:p>
        </p:txBody>
      </p:sp>
      <p:pic>
        <p:nvPicPr>
          <p:cNvPr id="7" name="Picture 6" descr="health wellness articles - apple image.jpg"/>
          <p:cNvPicPr>
            <a:picLocks/>
          </p:cNvPicPr>
          <p:nvPr/>
        </p:nvPicPr>
        <p:blipFill>
          <a:blip r:embed="rId4" cstate="print"/>
          <a:stretch>
            <a:fillRect/>
          </a:stretch>
        </p:blipFill>
        <p:spPr>
          <a:xfrm>
            <a:off x="6019800" y="5181600"/>
            <a:ext cx="2468880" cy="1188720"/>
          </a:xfrm>
          <a:prstGeom prst="rect">
            <a:avLst/>
          </a:prstGeom>
          <a:effectLst>
            <a:softEdge rad="63500"/>
          </a:effectLst>
        </p:spPr>
      </p:pic>
      <p:pic>
        <p:nvPicPr>
          <p:cNvPr id="9" name="Picture 8" descr="health.jpg"/>
          <p:cNvPicPr>
            <a:picLocks/>
          </p:cNvPicPr>
          <p:nvPr/>
        </p:nvPicPr>
        <p:blipFill>
          <a:blip r:embed="rId5" cstate="print"/>
          <a:stretch>
            <a:fillRect/>
          </a:stretch>
        </p:blipFill>
        <p:spPr>
          <a:xfrm>
            <a:off x="5943600" y="533400"/>
            <a:ext cx="2468880" cy="1188720"/>
          </a:xfrm>
          <a:prstGeom prst="rect">
            <a:avLst/>
          </a:prstGeom>
        </p:spPr>
      </p:pic>
      <p:pic>
        <p:nvPicPr>
          <p:cNvPr id="10" name="Picture 9" descr="occ_health_stethoscope.jpg"/>
          <p:cNvPicPr>
            <a:picLocks/>
          </p:cNvPicPr>
          <p:nvPr/>
        </p:nvPicPr>
        <p:blipFill>
          <a:blip r:embed="rId6" cstate="print"/>
          <a:stretch>
            <a:fillRect/>
          </a:stretch>
        </p:blipFill>
        <p:spPr>
          <a:xfrm>
            <a:off x="838200" y="5486400"/>
            <a:ext cx="1706880" cy="6553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866900" y="914400"/>
            <a:ext cx="54102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Future of GM Crops</a:t>
            </a:r>
            <a:endParaRPr lang="en-US" sz="4000" dirty="0">
              <a:solidFill>
                <a:schemeClr val="bg1"/>
              </a:solidFill>
              <a:latin typeface="Bernard MT Condensed" pitchFamily="18" charset="0"/>
            </a:endParaRPr>
          </a:p>
        </p:txBody>
      </p:sp>
      <p:pic>
        <p:nvPicPr>
          <p:cNvPr id="8" name="Picture 7" descr="apis-uk0805_gm_graph.gif" hidden="1"/>
          <p:cNvPicPr>
            <a:picLocks noChangeAspect="1"/>
          </p:cNvPicPr>
          <p:nvPr/>
        </p:nvPicPr>
        <p:blipFill>
          <a:blip r:embed="rId4" cstate="print"/>
          <a:stretch>
            <a:fillRect/>
          </a:stretch>
        </p:blipFill>
        <p:spPr>
          <a:xfrm>
            <a:off x="1316186" y="1857374"/>
            <a:ext cx="6511631" cy="4297680"/>
          </a:xfrm>
          <a:prstGeom prst="rect">
            <a:avLst/>
          </a:prstGeom>
        </p:spPr>
      </p:pic>
      <p:pic>
        <p:nvPicPr>
          <p:cNvPr id="2050" name="Picture 2"/>
          <p:cNvPicPr>
            <a:picLocks noChangeAspect="1" noChangeArrowheads="1"/>
          </p:cNvPicPr>
          <p:nvPr/>
        </p:nvPicPr>
        <p:blipFill>
          <a:blip r:embed="rId5" cstate="print"/>
          <a:srcRect/>
          <a:stretch>
            <a:fillRect/>
          </a:stretch>
        </p:blipFill>
        <p:spPr bwMode="auto">
          <a:xfrm>
            <a:off x="914400" y="762000"/>
            <a:ext cx="1181100" cy="885826"/>
          </a:xfrm>
          <a:prstGeom prst="rect">
            <a:avLst/>
          </a:prstGeom>
          <a:noFill/>
          <a:ln w="9525">
            <a:noFill/>
            <a:miter lim="800000"/>
            <a:headEnd/>
            <a:tailEnd/>
          </a:ln>
          <a:effectLst>
            <a:softEdge rad="127000"/>
          </a:effectLst>
        </p:spPr>
      </p:pic>
      <p:pic>
        <p:nvPicPr>
          <p:cNvPr id="11" name="Picture 10" descr="_tmp_articling-import-20090218094725706627_457949a-i1.0.jpg"/>
          <p:cNvPicPr>
            <a:picLocks noChangeAspect="1"/>
          </p:cNvPicPr>
          <p:nvPr/>
        </p:nvPicPr>
        <p:blipFill>
          <a:blip r:embed="rId6" cstate="print"/>
          <a:stretch>
            <a:fillRect/>
          </a:stretch>
        </p:blipFill>
        <p:spPr>
          <a:xfrm>
            <a:off x="2454763" y="2009776"/>
            <a:ext cx="4234474" cy="4206240"/>
          </a:xfrm>
          <a:prstGeom prst="rect">
            <a:avLst/>
          </a:prstGeom>
          <a:ln>
            <a:noFill/>
          </a:ln>
          <a:effectLst>
            <a:outerShdw blurRad="292100" dist="139700" dir="2700000" algn="tl" rotWithShape="0">
              <a:srgbClr val="333333">
                <a:alpha val="65000"/>
              </a:srgbClr>
            </a:outerShdw>
          </a:effectLst>
        </p:spPr>
      </p:pic>
      <p:pic>
        <p:nvPicPr>
          <p:cNvPr id="12" name="Picture 11" descr="gm-crops.jpg"/>
          <p:cNvPicPr>
            <a:picLocks noChangeAspect="1"/>
          </p:cNvPicPr>
          <p:nvPr/>
        </p:nvPicPr>
        <p:blipFill>
          <a:blip r:embed="rId7" cstate="print"/>
          <a:stretch>
            <a:fillRect/>
          </a:stretch>
        </p:blipFill>
        <p:spPr>
          <a:xfrm>
            <a:off x="1859515" y="1889760"/>
            <a:ext cx="5424970" cy="4206240"/>
          </a:xfrm>
          <a:prstGeom prst="rect">
            <a:avLst/>
          </a:prstGeom>
        </p:spPr>
      </p:pic>
      <p:pic>
        <p:nvPicPr>
          <p:cNvPr id="14" name="Picture 13" descr="Carlson_US_rev_GM_crops_Nov_09-thumb-500x344.png"/>
          <p:cNvPicPr>
            <a:picLocks noChangeAspect="1"/>
          </p:cNvPicPr>
          <p:nvPr/>
        </p:nvPicPr>
        <p:blipFill>
          <a:blip r:embed="rId8" cstate="print"/>
          <a:stretch>
            <a:fillRect/>
          </a:stretch>
        </p:blipFill>
        <p:spPr>
          <a:xfrm>
            <a:off x="1397399" y="1803946"/>
            <a:ext cx="6349207" cy="4368254"/>
          </a:xfrm>
          <a:prstGeom prst="rect">
            <a:avLst/>
          </a:prstGeom>
        </p:spPr>
      </p:pic>
      <p:pic>
        <p:nvPicPr>
          <p:cNvPr id="15" name="Picture 14" descr="logo.gif"/>
          <p:cNvPicPr>
            <a:picLocks noChangeAspect="1"/>
          </p:cNvPicPr>
          <p:nvPr/>
        </p:nvPicPr>
        <p:blipFill>
          <a:blip r:embed="rId9" cstate="print"/>
          <a:stretch>
            <a:fillRect/>
          </a:stretch>
        </p:blipFill>
        <p:spPr>
          <a:xfrm>
            <a:off x="2233052" y="1676400"/>
            <a:ext cx="4677901" cy="4572000"/>
          </a:xfrm>
          <a:prstGeom prst="rect">
            <a:avLst/>
          </a:prstGeom>
        </p:spPr>
      </p:pic>
      <p:pic>
        <p:nvPicPr>
          <p:cNvPr id="16" name="Picture 15" descr="verticalfarm3_thumb.jpg"/>
          <p:cNvPicPr>
            <a:picLocks noChangeAspect="1"/>
          </p:cNvPicPr>
          <p:nvPr/>
        </p:nvPicPr>
        <p:blipFill>
          <a:blip r:embed="rId10" cstate="print"/>
          <a:stretch>
            <a:fillRect/>
          </a:stretch>
        </p:blipFill>
        <p:spPr>
          <a:xfrm>
            <a:off x="2194560" y="1569720"/>
            <a:ext cx="4754880" cy="4754880"/>
          </a:xfrm>
          <a:prstGeom prst="rect">
            <a:avLst/>
          </a:prstGeom>
        </p:spPr>
      </p:pic>
      <p:sp>
        <p:nvSpPr>
          <p:cNvPr id="17" name="Rectangle 16"/>
          <p:cNvSpPr/>
          <p:nvPr/>
        </p:nvSpPr>
        <p:spPr>
          <a:xfrm>
            <a:off x="1028700" y="1752600"/>
            <a:ext cx="7086600" cy="330859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Font typeface="Wingdings" pitchFamily="2" charset="2"/>
              <a:buChar char="Ø"/>
            </a:pPr>
            <a:r>
              <a:rPr lang="en-US" sz="1900" dirty="0" smtClean="0">
                <a:solidFill>
                  <a:schemeClr val="bg1"/>
                </a:solidFill>
                <a:latin typeface="Times New Roman" pitchFamily="18" charset="0"/>
                <a:cs typeface="Times New Roman" pitchFamily="18" charset="0"/>
              </a:rPr>
              <a:t>Help clients understand GM crops industry </a:t>
            </a:r>
          </a:p>
          <a:p>
            <a:pPr>
              <a:buFont typeface="Wingdings" pitchFamily="2" charset="2"/>
              <a:buChar char="Ø"/>
            </a:pPr>
            <a:endParaRPr lang="en-US" sz="1900" dirty="0" smtClean="0">
              <a:solidFill>
                <a:schemeClr val="bg1"/>
              </a:solidFill>
              <a:latin typeface="Times New Roman" pitchFamily="18" charset="0"/>
              <a:cs typeface="Times New Roman" pitchFamily="18" charset="0"/>
            </a:endParaRPr>
          </a:p>
          <a:p>
            <a:pPr>
              <a:buFont typeface="Wingdings" pitchFamily="2" charset="2"/>
              <a:buChar char="Ø"/>
            </a:pPr>
            <a:r>
              <a:rPr lang="en-US" sz="1900" dirty="0" smtClean="0">
                <a:solidFill>
                  <a:schemeClr val="bg1"/>
                </a:solidFill>
                <a:latin typeface="Times New Roman" pitchFamily="18" charset="0"/>
                <a:cs typeface="Times New Roman" pitchFamily="18" charset="0"/>
              </a:rPr>
              <a:t>Find out influencing factors for GM crops development</a:t>
            </a:r>
          </a:p>
          <a:p>
            <a:pPr>
              <a:buFont typeface="Wingdings" pitchFamily="2" charset="2"/>
              <a:buChar char="Ø"/>
            </a:pPr>
            <a:endParaRPr lang="en-US" sz="1900" dirty="0" smtClean="0">
              <a:solidFill>
                <a:schemeClr val="bg1"/>
              </a:solidFill>
              <a:latin typeface="Times New Roman" pitchFamily="18" charset="0"/>
              <a:cs typeface="Times New Roman" pitchFamily="18" charset="0"/>
            </a:endParaRPr>
          </a:p>
          <a:p>
            <a:pPr>
              <a:buFont typeface="Wingdings" pitchFamily="2" charset="2"/>
              <a:buChar char="Ø"/>
            </a:pPr>
            <a:r>
              <a:rPr lang="en-US" sz="1900" dirty="0" smtClean="0">
                <a:solidFill>
                  <a:schemeClr val="bg1"/>
                </a:solidFill>
                <a:latin typeface="Times New Roman" pitchFamily="18" charset="0"/>
                <a:cs typeface="Times New Roman" pitchFamily="18" charset="0"/>
              </a:rPr>
              <a:t>Analyze competitive landscape of multinational GM crops producers</a:t>
            </a:r>
          </a:p>
          <a:p>
            <a:pPr>
              <a:buFont typeface="Wingdings" pitchFamily="2" charset="2"/>
              <a:buChar char="Ø"/>
            </a:pPr>
            <a:endParaRPr lang="en-US" sz="1900" dirty="0" smtClean="0">
              <a:solidFill>
                <a:schemeClr val="bg1"/>
              </a:solidFill>
              <a:latin typeface="Times New Roman" pitchFamily="18" charset="0"/>
              <a:cs typeface="Times New Roman" pitchFamily="18" charset="0"/>
            </a:endParaRPr>
          </a:p>
          <a:p>
            <a:pPr>
              <a:buFont typeface="Wingdings" pitchFamily="2" charset="2"/>
              <a:buChar char="Ø"/>
            </a:pPr>
            <a:r>
              <a:rPr lang="en-US" sz="1900" dirty="0" smtClean="0">
                <a:solidFill>
                  <a:schemeClr val="bg1"/>
                </a:solidFill>
                <a:latin typeface="Times New Roman" pitchFamily="18" charset="0"/>
                <a:cs typeface="Times New Roman" pitchFamily="18" charset="0"/>
              </a:rPr>
              <a:t>Assess market risks and identify business opportunities</a:t>
            </a:r>
          </a:p>
          <a:p>
            <a:pPr>
              <a:buFont typeface="Wingdings" pitchFamily="2" charset="2"/>
              <a:buChar char="Ø"/>
            </a:pPr>
            <a:endParaRPr lang="en-US" sz="1900" dirty="0" smtClean="0">
              <a:solidFill>
                <a:schemeClr val="bg1"/>
              </a:solidFill>
              <a:latin typeface="Times New Roman" pitchFamily="18" charset="0"/>
              <a:cs typeface="Times New Roman" pitchFamily="18" charset="0"/>
            </a:endParaRPr>
          </a:p>
          <a:p>
            <a:pPr>
              <a:buFont typeface="Wingdings" pitchFamily="2" charset="2"/>
              <a:buChar char="Ø"/>
            </a:pPr>
            <a:r>
              <a:rPr lang="en-US" sz="1900" dirty="0" smtClean="0">
                <a:solidFill>
                  <a:schemeClr val="bg1"/>
                </a:solidFill>
                <a:latin typeface="Times New Roman" pitchFamily="18" charset="0"/>
                <a:cs typeface="Times New Roman" pitchFamily="18" charset="0"/>
              </a:rPr>
              <a:t>Find out GM crop prospect</a:t>
            </a:r>
          </a:p>
          <a:p>
            <a:pPr>
              <a:buFont typeface="Wingdings" pitchFamily="2" charset="2"/>
              <a:buChar char="Ø"/>
            </a:pPr>
            <a:endParaRPr lang="en-US" sz="1900" dirty="0" smtClean="0">
              <a:solidFill>
                <a:schemeClr val="bg1"/>
              </a:solidFill>
              <a:latin typeface="Times New Roman" pitchFamily="18" charset="0"/>
              <a:cs typeface="Times New Roman" pitchFamily="18" charset="0"/>
            </a:endParaRPr>
          </a:p>
          <a:p>
            <a:pPr>
              <a:buFont typeface="Wingdings" pitchFamily="2" charset="2"/>
              <a:buChar char="Ø"/>
            </a:pPr>
            <a:r>
              <a:rPr lang="en-US" sz="1900" dirty="0" smtClean="0">
                <a:solidFill>
                  <a:schemeClr val="bg1"/>
                </a:solidFill>
                <a:latin typeface="Times New Roman" pitchFamily="18" charset="0"/>
                <a:cs typeface="Times New Roman" pitchFamily="18" charset="0"/>
              </a:rPr>
              <a:t>Improved safety testing, regulations &amp; international policy</a:t>
            </a:r>
            <a:endParaRPr lang="en-US" sz="1900" dirty="0">
              <a:solidFill>
                <a:schemeClr val="bg1"/>
              </a:solidFill>
              <a:latin typeface="Times New Roman" pitchFamily="18" charset="0"/>
              <a:cs typeface="Times New Roman" pitchFamily="18" charset="0"/>
            </a:endParaRPr>
          </a:p>
        </p:txBody>
      </p:sp>
      <p:sp>
        <p:nvSpPr>
          <p:cNvPr id="13" name="TextBox 12"/>
          <p:cNvSpPr txBox="1"/>
          <p:nvPr/>
        </p:nvSpPr>
        <p:spPr>
          <a:xfrm>
            <a:off x="1866900" y="914400"/>
            <a:ext cx="54102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Conclusion</a:t>
            </a:r>
            <a:endParaRPr lang="en-US" sz="4000" dirty="0">
              <a:solidFill>
                <a:schemeClr val="bg1"/>
              </a:solidFill>
              <a:latin typeface="Bernard MT Condensed"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nodeType="clickEffect">
                                  <p:stCondLst>
                                    <p:cond delay="0"/>
                                  </p:stCondLst>
                                  <p:childTnLst>
                                    <p:animEffect transition="out" filter="dissolv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9" presetClass="entr"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dissolve">
                                      <p:cBhvr>
                                        <p:cTn id="53" dur="500"/>
                                        <p:tgtEl>
                                          <p:spTgt spid="13"/>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13"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838200"/>
            <a:ext cx="8915400" cy="954107"/>
          </a:xfrm>
          <a:prstGeom prst="rect">
            <a:avLst/>
          </a:prstGeom>
        </p:spPr>
        <p:txBody>
          <a:bodyPr wrap="square">
            <a:spAutoFit/>
          </a:bodyPr>
          <a:lstStyle/>
          <a:p>
            <a:pPr algn="just"/>
            <a:r>
              <a:rPr lang="en-US" sz="2800" dirty="0" smtClean="0">
                <a:latin typeface="Vivaldi" pitchFamily="66" charset="0"/>
              </a:rPr>
              <a:t>No one should approach the temple of science with the soul of a money changer.</a:t>
            </a:r>
          </a:p>
          <a:p>
            <a:pPr algn="r"/>
            <a:r>
              <a:rPr lang="en-US" sz="2800" baseline="-25000" dirty="0" smtClean="0">
                <a:latin typeface="Vivaldi" pitchFamily="66" charset="0"/>
              </a:rPr>
              <a:t>~</a:t>
            </a:r>
            <a:r>
              <a:rPr lang="en-US" sz="2800" dirty="0" smtClean="0">
                <a:latin typeface="Vivaldi" pitchFamily="66" charset="0"/>
              </a:rPr>
              <a:t>Sir Thomas Browne</a:t>
            </a:r>
            <a:endParaRPr lang="en-US" sz="2800" dirty="0">
              <a:latin typeface="Vivaldi" pitchFamily="66" charset="0"/>
            </a:endParaRPr>
          </a:p>
        </p:txBody>
      </p:sp>
      <p:sp>
        <p:nvSpPr>
          <p:cNvPr id="3" name="Rectangle 2"/>
          <p:cNvSpPr/>
          <p:nvPr/>
        </p:nvSpPr>
        <p:spPr>
          <a:xfrm>
            <a:off x="114300" y="2093893"/>
            <a:ext cx="8915400" cy="523220"/>
          </a:xfrm>
          <a:prstGeom prst="rect">
            <a:avLst/>
          </a:prstGeom>
        </p:spPr>
        <p:txBody>
          <a:bodyPr wrap="square">
            <a:spAutoFit/>
          </a:bodyPr>
          <a:lstStyle/>
          <a:p>
            <a:pPr algn="ctr"/>
            <a:r>
              <a:rPr lang="en-US" sz="2800" dirty="0" smtClean="0">
                <a:latin typeface="Vivaldi" pitchFamily="66" charset="0"/>
              </a:rPr>
              <a:t>Wish You All a Safe &amp; Better Future!</a:t>
            </a:r>
            <a:endParaRPr lang="en-US" sz="2800" dirty="0">
              <a:latin typeface="Vivaldi" pitchFamily="66" charset="0"/>
            </a:endParaRPr>
          </a:p>
        </p:txBody>
      </p:sp>
      <p:sp>
        <p:nvSpPr>
          <p:cNvPr id="4" name="Rectangle 3"/>
          <p:cNvSpPr/>
          <p:nvPr/>
        </p:nvSpPr>
        <p:spPr>
          <a:xfrm>
            <a:off x="114300" y="2209800"/>
            <a:ext cx="8915400" cy="954107"/>
          </a:xfrm>
          <a:prstGeom prst="rect">
            <a:avLst/>
          </a:prstGeom>
        </p:spPr>
        <p:txBody>
          <a:bodyPr wrap="square">
            <a:spAutoFit/>
          </a:bodyPr>
          <a:lstStyle/>
          <a:p>
            <a:pPr algn="ctr"/>
            <a:r>
              <a:rPr lang="en-US" sz="2800" u="sng" dirty="0" smtClean="0">
                <a:latin typeface="Vivaldi" pitchFamily="66" charset="0"/>
              </a:rPr>
              <a:t>Supervision</a:t>
            </a:r>
          </a:p>
          <a:p>
            <a:pPr algn="ctr"/>
            <a:r>
              <a:rPr lang="en-US" sz="2800" dirty="0" smtClean="0">
                <a:latin typeface="Vivaldi" pitchFamily="66" charset="0"/>
              </a:rPr>
              <a:t>Dr. Basumita Roychowdhury</a:t>
            </a:r>
          </a:p>
        </p:txBody>
      </p:sp>
      <p:sp>
        <p:nvSpPr>
          <p:cNvPr id="7" name="Rectangle 6"/>
          <p:cNvSpPr/>
          <p:nvPr/>
        </p:nvSpPr>
        <p:spPr>
          <a:xfrm>
            <a:off x="114300" y="2667000"/>
            <a:ext cx="8915400" cy="1015663"/>
          </a:xfrm>
          <a:prstGeom prst="rect">
            <a:avLst/>
          </a:prstGeom>
        </p:spPr>
        <p:txBody>
          <a:bodyPr wrap="square">
            <a:spAutoFit/>
          </a:bodyPr>
          <a:lstStyle/>
          <a:p>
            <a:pPr algn="ctr"/>
            <a:r>
              <a:rPr lang="en-US" sz="6000" dirty="0" smtClean="0">
                <a:latin typeface="Vivaldi" pitchFamily="66" charset="0"/>
              </a:rPr>
              <a:t>Thank You</a:t>
            </a:r>
          </a:p>
        </p:txBody>
      </p:sp>
      <p:sp>
        <p:nvSpPr>
          <p:cNvPr id="6" name="TextBox 5"/>
          <p:cNvSpPr txBox="1"/>
          <p:nvPr/>
        </p:nvSpPr>
        <p:spPr>
          <a:xfrm>
            <a:off x="2362200" y="51137"/>
            <a:ext cx="4419600" cy="1015663"/>
          </a:xfrm>
          <a:prstGeom prst="rect">
            <a:avLst/>
          </a:prstGeom>
          <a:noFill/>
        </p:spPr>
        <p:txBody>
          <a:bodyPr wrap="square" rtlCol="0">
            <a:spAutoFit/>
          </a:bodyPr>
          <a:lstStyle/>
          <a:p>
            <a:pPr algn="ctr"/>
            <a:r>
              <a:rPr lang="en-US" sz="6000" dirty="0" smtClean="0">
                <a:latin typeface="Parchment" pitchFamily="66" charset="0"/>
              </a:rPr>
              <a:t>Acknowledgement</a:t>
            </a:r>
            <a:endParaRPr lang="en-US" sz="6000" dirty="0">
              <a:latin typeface="Parchment" pitchFamily="66" charset="0"/>
            </a:endParaRPr>
          </a:p>
        </p:txBody>
      </p:sp>
      <p:sp>
        <p:nvSpPr>
          <p:cNvPr id="8" name="Rectangle 7"/>
          <p:cNvSpPr/>
          <p:nvPr/>
        </p:nvSpPr>
        <p:spPr>
          <a:xfrm>
            <a:off x="1256831" y="1295401"/>
            <a:ext cx="6630341" cy="3785652"/>
          </a:xfrm>
          <a:prstGeom prst="rect">
            <a:avLst/>
          </a:prstGeom>
        </p:spPr>
        <p:txBody>
          <a:bodyPr wrap="square">
            <a:spAutoFit/>
          </a:bodyPr>
          <a:lstStyle/>
          <a:p>
            <a:pPr algn="ctr"/>
            <a:r>
              <a:rPr lang="en-US" sz="2000" dirty="0" smtClean="0">
                <a:latin typeface="Bell MT" pitchFamily="18" charset="0"/>
                <a:cs typeface="Times New Roman" pitchFamily="18" charset="0"/>
              </a:rPr>
              <a:t>Wikipedia: </a:t>
            </a:r>
            <a:r>
              <a:rPr lang="en-US" sz="2000" dirty="0" smtClean="0">
                <a:latin typeface="Bell MT" pitchFamily="18" charset="0"/>
                <a:cs typeface="Times New Roman" pitchFamily="18" charset="0"/>
                <a:hlinkClick r:id="rId4"/>
              </a:rPr>
              <a:t>http://en.wikipedia.org/</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DBT: </a:t>
            </a:r>
            <a:r>
              <a:rPr lang="en-US" sz="2000" dirty="0" smtClean="0">
                <a:latin typeface="Bell MT" pitchFamily="18" charset="0"/>
                <a:cs typeface="Times New Roman" pitchFamily="18" charset="0"/>
                <a:hlinkClick r:id="rId5"/>
              </a:rPr>
              <a:t>http://dbtindia.nic.in/</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WHO: </a:t>
            </a:r>
            <a:r>
              <a:rPr lang="en-US" sz="2000" dirty="0" smtClean="0">
                <a:latin typeface="Bell MT" pitchFamily="18" charset="0"/>
                <a:cs typeface="Times New Roman" pitchFamily="18" charset="0"/>
                <a:hlinkClick r:id="rId6"/>
              </a:rPr>
              <a:t>www.who.int</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Nature Magazine: </a:t>
            </a:r>
            <a:r>
              <a:rPr lang="en-US" sz="2000" dirty="0" smtClean="0">
                <a:latin typeface="Bell MT" pitchFamily="18" charset="0"/>
                <a:cs typeface="Times New Roman" pitchFamily="18" charset="0"/>
                <a:hlinkClick r:id="rId7"/>
              </a:rPr>
              <a:t>www.nature.com</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GMO Safety: </a:t>
            </a:r>
            <a:r>
              <a:rPr lang="en-US" sz="2000" dirty="0" smtClean="0">
                <a:latin typeface="Bell MT" pitchFamily="18" charset="0"/>
                <a:cs typeface="Times New Roman" pitchFamily="18" charset="0"/>
                <a:hlinkClick r:id="rId8"/>
              </a:rPr>
              <a:t>http://www.gmo-safety.eu/</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Google Images: </a:t>
            </a:r>
            <a:r>
              <a:rPr lang="en-US" sz="2000" dirty="0" smtClean="0">
                <a:latin typeface="Bell MT" pitchFamily="18" charset="0"/>
                <a:cs typeface="Times New Roman" pitchFamily="18" charset="0"/>
                <a:hlinkClick r:id="rId9"/>
              </a:rPr>
              <a:t>http://images.google.co.in/</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Food Matters: </a:t>
            </a:r>
            <a:r>
              <a:rPr lang="en-US" sz="2000" dirty="0" smtClean="0">
                <a:latin typeface="Bell MT" pitchFamily="18" charset="0"/>
                <a:cs typeface="Times New Roman" pitchFamily="18" charset="0"/>
                <a:hlinkClick r:id="rId10"/>
              </a:rPr>
              <a:t>http://www.foodmatters.tv/</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ProQuest: </a:t>
            </a:r>
            <a:r>
              <a:rPr lang="en-US" sz="2000" dirty="0" smtClean="0">
                <a:latin typeface="Bell MT" pitchFamily="18" charset="0"/>
                <a:cs typeface="Times New Roman" pitchFamily="18" charset="0"/>
                <a:hlinkClick r:id="rId11"/>
              </a:rPr>
              <a:t>http://www.proquest.com/</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Indiatimes: </a:t>
            </a:r>
            <a:r>
              <a:rPr lang="en-US" sz="2000" dirty="0" smtClean="0">
                <a:latin typeface="Bell MT" pitchFamily="18" charset="0"/>
                <a:cs typeface="Times New Roman" pitchFamily="18" charset="0"/>
                <a:hlinkClick r:id="rId12"/>
              </a:rPr>
              <a:t>www.indiatimes.com</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Greenpeace: </a:t>
            </a:r>
            <a:r>
              <a:rPr lang="en-US" sz="2000" dirty="0" smtClean="0">
                <a:latin typeface="Bell MT" pitchFamily="18" charset="0"/>
                <a:cs typeface="Times New Roman" pitchFamily="18" charset="0"/>
                <a:hlinkClick r:id="rId13"/>
              </a:rPr>
              <a:t>www.greenpeace.org</a:t>
            </a:r>
            <a:endParaRPr lang="en-US" sz="2000" dirty="0" smtClean="0">
              <a:latin typeface="Bell MT" pitchFamily="18" charset="0"/>
              <a:cs typeface="Times New Roman" pitchFamily="18" charset="0"/>
            </a:endParaRPr>
          </a:p>
          <a:p>
            <a:pPr algn="ctr"/>
            <a:r>
              <a:rPr lang="en-US" sz="2000" dirty="0" smtClean="0">
                <a:latin typeface="Bell MT" pitchFamily="18" charset="0"/>
                <a:cs typeface="Times New Roman" pitchFamily="18" charset="0"/>
              </a:rPr>
              <a:t>‘Plant Biotechnology’ by Slater, Scott &amp; Fowler</a:t>
            </a:r>
          </a:p>
          <a:p>
            <a:pPr algn="ctr"/>
            <a:r>
              <a:rPr lang="en-US" sz="2000" dirty="0" smtClean="0">
                <a:latin typeface="Bell MT" pitchFamily="18" charset="0"/>
                <a:cs typeface="Times New Roman" pitchFamily="18" charset="0"/>
              </a:rPr>
              <a:t>ISBN: 0199282617</a:t>
            </a:r>
            <a:endParaRPr lang="en-US" sz="2000" dirty="0">
              <a:latin typeface="Bell MT"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xit" presetSubtype="0" fill="hold" grpId="1" nodeType="afterEffect">
                                  <p:stCondLst>
                                    <p:cond delay="2000"/>
                                  </p:stCondLst>
                                  <p:childTnLst>
                                    <p:animEffect transition="out" filter="dissolv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par>
                          <p:cTn id="12" fill="hold">
                            <p:stCondLst>
                              <p:cond delay="3000"/>
                            </p:stCondLst>
                            <p:childTnLst>
                              <p:par>
                                <p:cTn id="13" presetID="28"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00" fill="hold"/>
                                        <p:tgtEl>
                                          <p:spTgt spid="8"/>
                                        </p:tgtEl>
                                        <p:attrNameLst>
                                          <p:attrName>ppt_x</p:attrName>
                                        </p:attrNameLst>
                                      </p:cBhvr>
                                      <p:tavLst>
                                        <p:tav tm="0">
                                          <p:val>
                                            <p:strVal val="#ppt_x"/>
                                          </p:val>
                                        </p:tav>
                                        <p:tav tm="100000">
                                          <p:val>
                                            <p:strVal val="#ppt_x"/>
                                          </p:val>
                                        </p:tav>
                                      </p:tavLst>
                                    </p:anim>
                                    <p:anim calcmode="lin" valueType="num">
                                      <p:cBhvr>
                                        <p:cTn id="16" dur="15000" fill="hold"/>
                                        <p:tgtEl>
                                          <p:spTgt spid="8"/>
                                        </p:tgtEl>
                                        <p:attrNameLst>
                                          <p:attrName>ppt_y</p:attrName>
                                        </p:attrNameLst>
                                      </p:cBhvr>
                                      <p:tavLst>
                                        <p:tav tm="0">
                                          <p:val>
                                            <p:strVal val="#ppt_y+1"/>
                                          </p:val>
                                        </p:tav>
                                        <p:tav tm="100000">
                                          <p:val>
                                            <p:strVal val="#ppt_y-1"/>
                                          </p:val>
                                        </p:tav>
                                      </p:tavLst>
                                    </p:anim>
                                  </p:childTnLst>
                                </p:cTn>
                              </p:par>
                              <p:par>
                                <p:cTn id="17" presetID="9" presetClass="exit" presetSubtype="0" fill="hold" grpId="0" nodeType="withEffect">
                                  <p:stCondLst>
                                    <p:cond delay="2000"/>
                                  </p:stCondLst>
                                  <p:childTnLst>
                                    <p:animEffect transition="out" filter="dissolve">
                                      <p:cBhvr>
                                        <p:cTn id="18" dur="5000"/>
                                        <p:tgtEl>
                                          <p:spTgt spid="6"/>
                                        </p:tgtEl>
                                      </p:cBhvr>
                                    </p:animEffect>
                                    <p:set>
                                      <p:cBhvr>
                                        <p:cTn id="19" dur="1" fill="hold">
                                          <p:stCondLst>
                                            <p:cond delay="4999"/>
                                          </p:stCondLst>
                                        </p:cTn>
                                        <p:tgtEl>
                                          <p:spTgt spid="6"/>
                                        </p:tgtEl>
                                        <p:attrNameLst>
                                          <p:attrName>style.visibility</p:attrName>
                                        </p:attrNameLst>
                                      </p:cBhvr>
                                      <p:to>
                                        <p:strVal val="hidden"/>
                                      </p:to>
                                    </p:set>
                                  </p:childTnLst>
                                </p:cTn>
                              </p:par>
                              <p:par>
                                <p:cTn id="20" presetID="9" presetClass="entr" presetSubtype="0" fill="hold" grpId="0" nodeType="withEffect">
                                  <p:stCondLst>
                                    <p:cond delay="1450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par>
                          <p:cTn id="23" fill="hold">
                            <p:stCondLst>
                              <p:cond delay="18000"/>
                            </p:stCondLst>
                            <p:childTnLst>
                              <p:par>
                                <p:cTn id="24" presetID="9" presetClass="exit" presetSubtype="0" fill="hold" grpId="1" nodeType="afterEffect">
                                  <p:stCondLst>
                                    <p:cond delay="5000"/>
                                  </p:stCondLst>
                                  <p:childTnLst>
                                    <p:animEffect transition="out" filter="dissolv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par>
                          <p:cTn id="27" fill="hold">
                            <p:stCondLst>
                              <p:cond delay="23500"/>
                            </p:stCondLst>
                            <p:childTnLst>
                              <p:par>
                                <p:cTn id="28" presetID="9"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par>
                          <p:cTn id="31" fill="hold">
                            <p:stCondLst>
                              <p:cond delay="24000"/>
                            </p:stCondLst>
                            <p:childTnLst>
                              <p:par>
                                <p:cTn id="32" presetID="9" presetClass="exit" presetSubtype="0" fill="hold" grpId="1" nodeType="afterEffect">
                                  <p:stCondLst>
                                    <p:cond delay="5000"/>
                                  </p:stCondLst>
                                  <p:childTnLst>
                                    <p:animEffect transition="out" filter="dissolv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par>
                          <p:cTn id="35" fill="hold">
                            <p:stCondLst>
                              <p:cond delay="29500"/>
                            </p:stCondLst>
                            <p:childTnLst>
                              <p:par>
                                <p:cTn id="36" presetID="9"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P spid="7" grpId="0"/>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jpg"/>
          <p:cNvPicPr>
            <a:picLocks noChangeAspect="1"/>
          </p:cNvPicPr>
          <p:nvPr/>
        </p:nvPicPr>
        <p:blipFill>
          <a:blip r:embed="rId2" cstate="print"/>
          <a:stretch>
            <a:fillRect/>
          </a:stretch>
        </p:blipFill>
        <p:spPr>
          <a:xfrm>
            <a:off x="66675" y="1414463"/>
            <a:ext cx="9010650" cy="4029076"/>
          </a:xfrm>
          <a:prstGeom prst="rect">
            <a:avLst/>
          </a:prstGeom>
          <a:noFill/>
          <a:ln>
            <a:noFill/>
          </a:ln>
        </p:spPr>
      </p:pic>
      <p:pic>
        <p:nvPicPr>
          <p:cNvPr id="5" name="Picture 4" descr="2.jpg"/>
          <p:cNvPicPr>
            <a:picLocks noChangeAspect="1"/>
          </p:cNvPicPr>
          <p:nvPr/>
        </p:nvPicPr>
        <p:blipFill>
          <a:blip r:embed="rId3" cstate="print"/>
          <a:stretch>
            <a:fillRect/>
          </a:stretch>
        </p:blipFill>
        <p:spPr>
          <a:xfrm>
            <a:off x="45720" y="1163460"/>
            <a:ext cx="9052560" cy="4531080"/>
          </a:xfrm>
          <a:prstGeom prst="rect">
            <a:avLst/>
          </a:prstGeom>
        </p:spPr>
      </p:pic>
      <p:pic>
        <p:nvPicPr>
          <p:cNvPr id="6" name="Picture 5" descr="3.png"/>
          <p:cNvPicPr>
            <a:picLocks noChangeAspect="1"/>
          </p:cNvPicPr>
          <p:nvPr/>
        </p:nvPicPr>
        <p:blipFill>
          <a:blip r:embed="rId4" cstate="print"/>
          <a:stretch>
            <a:fillRect/>
          </a:stretch>
        </p:blipFill>
        <p:spPr>
          <a:xfrm>
            <a:off x="305070" y="1546530"/>
            <a:ext cx="8533865" cy="3764940"/>
          </a:xfrm>
          <a:prstGeom prst="rect">
            <a:avLst/>
          </a:prstGeom>
          <a:noFill/>
          <a:ln>
            <a:noFill/>
          </a:ln>
        </p:spPr>
      </p:pic>
      <p:pic>
        <p:nvPicPr>
          <p:cNvPr id="7" name="Picture 6" descr="4.png" hidden="1"/>
          <p:cNvPicPr>
            <a:picLocks noChangeAspect="1"/>
          </p:cNvPicPr>
          <p:nvPr/>
        </p:nvPicPr>
        <p:blipFill>
          <a:blip r:embed="rId5" cstate="print"/>
          <a:stretch>
            <a:fillRect/>
          </a:stretch>
        </p:blipFill>
        <p:spPr>
          <a:xfrm>
            <a:off x="305070" y="1546530"/>
            <a:ext cx="8533865" cy="3764940"/>
          </a:xfrm>
          <a:prstGeom prst="rect">
            <a:avLst/>
          </a:prstGeom>
        </p:spPr>
      </p:pic>
      <p:pic>
        <p:nvPicPr>
          <p:cNvPr id="8" name="Picture 7" descr="5.png" hidden="1"/>
          <p:cNvPicPr>
            <a:picLocks noChangeAspect="1"/>
          </p:cNvPicPr>
          <p:nvPr/>
        </p:nvPicPr>
        <p:blipFill>
          <a:blip r:embed="rId6" cstate="print"/>
          <a:stretch>
            <a:fillRect/>
          </a:stretch>
        </p:blipFill>
        <p:spPr>
          <a:xfrm>
            <a:off x="305069" y="1546530"/>
            <a:ext cx="8533865" cy="3764940"/>
          </a:xfrm>
          <a:prstGeom prst="rect">
            <a:avLst/>
          </a:prstGeom>
        </p:spPr>
      </p:pic>
      <p:pic>
        <p:nvPicPr>
          <p:cNvPr id="9" name="Picture 8" descr="6.png"/>
          <p:cNvPicPr>
            <a:picLocks noChangeAspect="1"/>
          </p:cNvPicPr>
          <p:nvPr/>
        </p:nvPicPr>
        <p:blipFill>
          <a:blip r:embed="rId7" cstate="print"/>
          <a:stretch>
            <a:fillRect/>
          </a:stretch>
        </p:blipFill>
        <p:spPr>
          <a:xfrm>
            <a:off x="305069" y="1546530"/>
            <a:ext cx="8533865" cy="3764940"/>
          </a:xfrm>
          <a:prstGeom prst="rect">
            <a:avLst/>
          </a:prstGeom>
        </p:spPr>
      </p:pic>
      <p:pic>
        <p:nvPicPr>
          <p:cNvPr id="10" name="Picture 9" descr="7.png" hidden="1"/>
          <p:cNvPicPr>
            <a:picLocks noChangeAspect="1"/>
          </p:cNvPicPr>
          <p:nvPr/>
        </p:nvPicPr>
        <p:blipFill>
          <a:blip r:embed="rId8" cstate="print"/>
          <a:stretch>
            <a:fillRect/>
          </a:stretch>
        </p:blipFill>
        <p:spPr>
          <a:xfrm>
            <a:off x="305069" y="1546530"/>
            <a:ext cx="8533865" cy="3764940"/>
          </a:xfrm>
          <a:prstGeom prst="rect">
            <a:avLst/>
          </a:prstGeom>
        </p:spPr>
      </p:pic>
      <p:pic>
        <p:nvPicPr>
          <p:cNvPr id="11" name="Picture 10" descr="8.png"/>
          <p:cNvPicPr>
            <a:picLocks noChangeAspect="1"/>
          </p:cNvPicPr>
          <p:nvPr/>
        </p:nvPicPr>
        <p:blipFill>
          <a:blip r:embed="rId9" cstate="print"/>
          <a:stretch>
            <a:fillRect/>
          </a:stretch>
        </p:blipFill>
        <p:spPr>
          <a:xfrm>
            <a:off x="305069" y="1546530"/>
            <a:ext cx="8533865" cy="3764940"/>
          </a:xfrm>
          <a:prstGeom prst="rect">
            <a:avLst/>
          </a:prstGeom>
        </p:spPr>
      </p:pic>
      <p:pic>
        <p:nvPicPr>
          <p:cNvPr id="12" name="Picture 11" descr="9.png"/>
          <p:cNvPicPr>
            <a:picLocks noChangeAspect="1"/>
          </p:cNvPicPr>
          <p:nvPr/>
        </p:nvPicPr>
        <p:blipFill>
          <a:blip r:embed="rId10" cstate="print"/>
          <a:stretch>
            <a:fillRect/>
          </a:stretch>
        </p:blipFill>
        <p:spPr>
          <a:xfrm>
            <a:off x="1600200" y="1557662"/>
            <a:ext cx="5943600" cy="3742679"/>
          </a:xfrm>
          <a:prstGeom prst="rect">
            <a:avLst/>
          </a:prstGeom>
        </p:spPr>
      </p:pic>
      <p:pic>
        <p:nvPicPr>
          <p:cNvPr id="13" name="Picture 12" descr="10.jpg"/>
          <p:cNvPicPr>
            <a:picLocks noChangeAspect="1"/>
          </p:cNvPicPr>
          <p:nvPr/>
        </p:nvPicPr>
        <p:blipFill>
          <a:blip r:embed="rId11" cstate="print"/>
          <a:stretch>
            <a:fillRect/>
          </a:stretch>
        </p:blipFill>
        <p:spPr>
          <a:xfrm>
            <a:off x="1719264" y="557213"/>
            <a:ext cx="5705475" cy="5743576"/>
          </a:xfrm>
          <a:prstGeom prst="rect">
            <a:avLst/>
          </a:prstGeom>
        </p:spPr>
      </p:pic>
      <p:pic>
        <p:nvPicPr>
          <p:cNvPr id="14" name="Picture 13" descr="11.jpg"/>
          <p:cNvPicPr>
            <a:picLocks noChangeAspect="1"/>
          </p:cNvPicPr>
          <p:nvPr/>
        </p:nvPicPr>
        <p:blipFill>
          <a:blip r:embed="rId12" cstate="print"/>
          <a:stretch>
            <a:fillRect/>
          </a:stretch>
        </p:blipFill>
        <p:spPr>
          <a:xfrm>
            <a:off x="2690814" y="1976437"/>
            <a:ext cx="3762375" cy="2905126"/>
          </a:xfrm>
          <a:prstGeom prst="rect">
            <a:avLst/>
          </a:prstGeom>
        </p:spPr>
      </p:pic>
      <p:sp>
        <p:nvSpPr>
          <p:cNvPr id="15" name="TextBox 14"/>
          <p:cNvSpPr txBox="1"/>
          <p:nvPr/>
        </p:nvSpPr>
        <p:spPr>
          <a:xfrm>
            <a:off x="571500" y="2274839"/>
            <a:ext cx="8001000" cy="230832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b="1" dirty="0" smtClean="0">
                <a:solidFill>
                  <a:schemeClr val="tx1"/>
                </a:solidFill>
                <a:latin typeface="Times New Roman" pitchFamily="18" charset="0"/>
                <a:cs typeface="Times New Roman" pitchFamily="18" charset="0"/>
              </a:rPr>
              <a:t>“The world will require 50% more food by 2030.”</a:t>
            </a:r>
          </a:p>
          <a:p>
            <a:pPr algn="r"/>
            <a:r>
              <a:rPr lang="en-US" sz="2400" b="1" dirty="0" smtClean="0">
                <a:solidFill>
                  <a:schemeClr val="tx1"/>
                </a:solidFill>
                <a:latin typeface="Times New Roman" pitchFamily="18" charset="0"/>
                <a:cs typeface="Times New Roman" pitchFamily="18" charset="0"/>
              </a:rPr>
              <a:t>-UK government chief scientist</a:t>
            </a:r>
          </a:p>
          <a:p>
            <a:pPr algn="r"/>
            <a:r>
              <a:rPr lang="en-US" sz="2400" b="1" dirty="0" smtClean="0">
                <a:solidFill>
                  <a:schemeClr val="tx1"/>
                </a:solidFill>
                <a:latin typeface="Times New Roman" pitchFamily="18" charset="0"/>
                <a:cs typeface="Times New Roman" pitchFamily="18" charset="0"/>
              </a:rPr>
              <a:t>BBC News. March 19, 2009.</a:t>
            </a:r>
          </a:p>
          <a:p>
            <a:pPr algn="r"/>
            <a:endParaRPr lang="en-US" sz="2400" b="1" dirty="0">
              <a:solidFill>
                <a:schemeClr val="tx1"/>
              </a:solidFill>
              <a:latin typeface="Times New Roman" pitchFamily="18" charset="0"/>
              <a:cs typeface="Times New Roman" pitchFamily="18" charset="0"/>
            </a:endParaRPr>
          </a:p>
          <a:p>
            <a:pPr algn="just"/>
            <a:r>
              <a:rPr lang="en-US" sz="2400" b="1" dirty="0" smtClean="0">
                <a:solidFill>
                  <a:schemeClr val="tx1"/>
                </a:solidFill>
                <a:latin typeface="Times New Roman" pitchFamily="18" charset="0"/>
                <a:cs typeface="Times New Roman" pitchFamily="18" charset="0"/>
              </a:rPr>
              <a:t>“The world will have to produce 70% more food by 2050.”</a:t>
            </a:r>
          </a:p>
          <a:p>
            <a:pPr algn="r"/>
            <a:r>
              <a:rPr lang="en-US" sz="2400" b="1" dirty="0" smtClean="0">
                <a:solidFill>
                  <a:schemeClr val="tx1"/>
                </a:solidFill>
                <a:latin typeface="Times New Roman" pitchFamily="18" charset="0"/>
                <a:cs typeface="Times New Roman" pitchFamily="18" charset="0"/>
              </a:rPr>
              <a:t>-UN Food and Agriculture Organization (FAO).</a:t>
            </a:r>
            <a:endParaRPr lang="en-US" sz="24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nodeType="clickEffect">
                                  <p:stCondLst>
                                    <p:cond delay="0"/>
                                  </p:stCondLst>
                                  <p:childTnLst>
                                    <p:anim calcmode="lin" valueType="num">
                                      <p:cBhvr>
                                        <p:cTn id="48" dur="500"/>
                                        <p:tgtEl>
                                          <p:spTgt spid="11"/>
                                        </p:tgtEl>
                                        <p:attrNameLst>
                                          <p:attrName>ppt_w</p:attrName>
                                        </p:attrNameLst>
                                      </p:cBhvr>
                                      <p:tavLst>
                                        <p:tav tm="0">
                                          <p:val>
                                            <p:strVal val="ppt_w"/>
                                          </p:val>
                                        </p:tav>
                                        <p:tav tm="100000">
                                          <p:val>
                                            <p:fltVal val="0"/>
                                          </p:val>
                                        </p:tav>
                                      </p:tavLst>
                                    </p:anim>
                                    <p:anim calcmode="lin" valueType="num">
                                      <p:cBhvr>
                                        <p:cTn id="49" dur="500"/>
                                        <p:tgtEl>
                                          <p:spTgt spid="11"/>
                                        </p:tgtEl>
                                        <p:attrNameLst>
                                          <p:attrName>ppt_h</p:attrName>
                                        </p:attrNameLst>
                                      </p:cBhvr>
                                      <p:tavLst>
                                        <p:tav tm="0">
                                          <p:val>
                                            <p:strVal val="ppt_h"/>
                                          </p:val>
                                        </p:tav>
                                        <p:tav tm="100000">
                                          <p:val>
                                            <p:fltVal val="0"/>
                                          </p:val>
                                        </p:tav>
                                      </p:tavLst>
                                    </p:anim>
                                    <p:set>
                                      <p:cBhvr>
                                        <p:cTn id="50" dur="1" fill="hold">
                                          <p:stCondLst>
                                            <p:cond delay="499"/>
                                          </p:stCondLst>
                                        </p:cTn>
                                        <p:tgtEl>
                                          <p:spTgt spid="11"/>
                                        </p:tgtEl>
                                        <p:attrNameLst>
                                          <p:attrName>style.visibility</p:attrName>
                                        </p:attrNameLst>
                                      </p:cBhvr>
                                      <p:to>
                                        <p:strVal val="hidden"/>
                                      </p:to>
                                    </p:set>
                                  </p:childTnLst>
                                </p:cTn>
                              </p:par>
                              <p:par>
                                <p:cTn id="51" presetID="53"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3" presetClass="exit" presetSubtype="32" fill="hold" nodeType="clickEffect">
                                  <p:stCondLst>
                                    <p:cond delay="0"/>
                                  </p:stCondLst>
                                  <p:childTnLst>
                                    <p:anim calcmode="lin" valueType="num">
                                      <p:cBhvr>
                                        <p:cTn id="59" dur="500"/>
                                        <p:tgtEl>
                                          <p:spTgt spid="13"/>
                                        </p:tgtEl>
                                        <p:attrNameLst>
                                          <p:attrName>ppt_w</p:attrName>
                                        </p:attrNameLst>
                                      </p:cBhvr>
                                      <p:tavLst>
                                        <p:tav tm="0">
                                          <p:val>
                                            <p:strVal val="ppt_w"/>
                                          </p:val>
                                        </p:tav>
                                        <p:tav tm="100000">
                                          <p:val>
                                            <p:fltVal val="0"/>
                                          </p:val>
                                        </p:tav>
                                      </p:tavLst>
                                    </p:anim>
                                    <p:anim calcmode="lin" valueType="num">
                                      <p:cBhvr>
                                        <p:cTn id="60" dur="500"/>
                                        <p:tgtEl>
                                          <p:spTgt spid="13"/>
                                        </p:tgtEl>
                                        <p:attrNameLst>
                                          <p:attrName>ppt_h</p:attrName>
                                        </p:attrNameLst>
                                      </p:cBhvr>
                                      <p:tavLst>
                                        <p:tav tm="0">
                                          <p:val>
                                            <p:strVal val="ppt_h"/>
                                          </p:val>
                                        </p:tav>
                                        <p:tav tm="100000">
                                          <p:val>
                                            <p:fltVal val="0"/>
                                          </p:val>
                                        </p:tav>
                                      </p:tavLst>
                                    </p:anim>
                                    <p:set>
                                      <p:cBhvr>
                                        <p:cTn id="61" dur="1" fill="hold">
                                          <p:stCondLst>
                                            <p:cond delay="499"/>
                                          </p:stCondLst>
                                        </p:cTn>
                                        <p:tgtEl>
                                          <p:spTgt spid="13"/>
                                        </p:tgtEl>
                                        <p:attrNameLst>
                                          <p:attrName>style.visibility</p:attrName>
                                        </p:attrNameLst>
                                      </p:cBhvr>
                                      <p:to>
                                        <p:strVal val="hidden"/>
                                      </p:to>
                                    </p:set>
                                  </p:childTnLst>
                                </p:cTn>
                              </p:par>
                              <p:par>
                                <p:cTn id="62" presetID="53" presetClass="entr" presetSubtype="0" fill="hold" nodeType="withEffect">
                                  <p:stCondLst>
                                    <p:cond delay="0"/>
                                  </p:stCondLst>
                                  <p:childTnLst>
                                    <p:set>
                                      <p:cBhvr>
                                        <p:cTn id="63" dur="1" fill="hold">
                                          <p:stCondLst>
                                            <p:cond delay="0"/>
                                          </p:stCondLst>
                                        </p:cTn>
                                        <p:tgtEl>
                                          <p:spTgt spid="12"/>
                                        </p:tgtEl>
                                        <p:attrNameLst>
                                          <p:attrName>style.visibility</p:attrName>
                                        </p:attrNameLst>
                                      </p:cBhvr>
                                      <p:to>
                                        <p:strVal val="visible"/>
                                      </p:to>
                                    </p:set>
                                    <p:anim calcmode="lin" valueType="num">
                                      <p:cBhvr>
                                        <p:cTn id="64" dur="500" fill="hold"/>
                                        <p:tgtEl>
                                          <p:spTgt spid="12"/>
                                        </p:tgtEl>
                                        <p:attrNameLst>
                                          <p:attrName>ppt_w</p:attrName>
                                        </p:attrNameLst>
                                      </p:cBhvr>
                                      <p:tavLst>
                                        <p:tav tm="0">
                                          <p:val>
                                            <p:fltVal val="0"/>
                                          </p:val>
                                        </p:tav>
                                        <p:tav tm="100000">
                                          <p:val>
                                            <p:strVal val="#ppt_w"/>
                                          </p:val>
                                        </p:tav>
                                      </p:tavLst>
                                    </p:anim>
                                    <p:anim calcmode="lin" valueType="num">
                                      <p:cBhvr>
                                        <p:cTn id="65" dur="500" fill="hold"/>
                                        <p:tgtEl>
                                          <p:spTgt spid="12"/>
                                        </p:tgtEl>
                                        <p:attrNameLst>
                                          <p:attrName>ppt_h</p:attrName>
                                        </p:attrNameLst>
                                      </p:cBhvr>
                                      <p:tavLst>
                                        <p:tav tm="0">
                                          <p:val>
                                            <p:fltVal val="0"/>
                                          </p:val>
                                        </p:tav>
                                        <p:tav tm="100000">
                                          <p:val>
                                            <p:strVal val="#ppt_h"/>
                                          </p:val>
                                        </p:tav>
                                      </p:tavLst>
                                    </p:anim>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xit" presetSubtype="32" fill="hold" nodeType="clickEffect">
                                  <p:stCondLst>
                                    <p:cond delay="0"/>
                                  </p:stCondLst>
                                  <p:childTnLst>
                                    <p:anim calcmode="lin" valueType="num">
                                      <p:cBhvr>
                                        <p:cTn id="70" dur="500"/>
                                        <p:tgtEl>
                                          <p:spTgt spid="12"/>
                                        </p:tgtEl>
                                        <p:attrNameLst>
                                          <p:attrName>ppt_w</p:attrName>
                                        </p:attrNameLst>
                                      </p:cBhvr>
                                      <p:tavLst>
                                        <p:tav tm="0">
                                          <p:val>
                                            <p:strVal val="ppt_w"/>
                                          </p:val>
                                        </p:tav>
                                        <p:tav tm="100000">
                                          <p:val>
                                            <p:fltVal val="0"/>
                                          </p:val>
                                        </p:tav>
                                      </p:tavLst>
                                    </p:anim>
                                    <p:anim calcmode="lin" valueType="num">
                                      <p:cBhvr>
                                        <p:cTn id="71" dur="500"/>
                                        <p:tgtEl>
                                          <p:spTgt spid="12"/>
                                        </p:tgtEl>
                                        <p:attrNameLst>
                                          <p:attrName>ppt_h</p:attrName>
                                        </p:attrNameLst>
                                      </p:cBhvr>
                                      <p:tavLst>
                                        <p:tav tm="0">
                                          <p:val>
                                            <p:strVal val="ppt_h"/>
                                          </p:val>
                                        </p:tav>
                                        <p:tav tm="100000">
                                          <p:val>
                                            <p:fltVal val="0"/>
                                          </p:val>
                                        </p:tav>
                                      </p:tavLst>
                                    </p:anim>
                                    <p:set>
                                      <p:cBhvr>
                                        <p:cTn id="72" dur="1" fill="hold">
                                          <p:stCondLst>
                                            <p:cond delay="499"/>
                                          </p:stCondLst>
                                        </p:cTn>
                                        <p:tgtEl>
                                          <p:spTgt spid="12"/>
                                        </p:tgtEl>
                                        <p:attrNameLst>
                                          <p:attrName>style.visibility</p:attrName>
                                        </p:attrNameLst>
                                      </p:cBhvr>
                                      <p:to>
                                        <p:strVal val="hidden"/>
                                      </p:to>
                                    </p:set>
                                  </p:childTnLst>
                                </p:cTn>
                              </p:par>
                              <p:par>
                                <p:cTn id="73" presetID="26" presetClass="entr" presetSubtype="0" fill="hold"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down)">
                                      <p:cBhvr>
                                        <p:cTn id="75" dur="580">
                                          <p:stCondLst>
                                            <p:cond delay="0"/>
                                          </p:stCondLst>
                                        </p:cTn>
                                        <p:tgtEl>
                                          <p:spTgt spid="14"/>
                                        </p:tgtEl>
                                      </p:cBhvr>
                                    </p:animEffect>
                                    <p:anim calcmode="lin" valueType="num">
                                      <p:cBhvr>
                                        <p:cTn id="76"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81" dur="26">
                                          <p:stCondLst>
                                            <p:cond delay="650"/>
                                          </p:stCondLst>
                                        </p:cTn>
                                        <p:tgtEl>
                                          <p:spTgt spid="14"/>
                                        </p:tgtEl>
                                      </p:cBhvr>
                                      <p:to x="100000" y="60000"/>
                                    </p:animScale>
                                    <p:animScale>
                                      <p:cBhvr>
                                        <p:cTn id="82" dur="166" decel="50000">
                                          <p:stCondLst>
                                            <p:cond delay="676"/>
                                          </p:stCondLst>
                                        </p:cTn>
                                        <p:tgtEl>
                                          <p:spTgt spid="14"/>
                                        </p:tgtEl>
                                      </p:cBhvr>
                                      <p:to x="100000" y="100000"/>
                                    </p:animScale>
                                    <p:animScale>
                                      <p:cBhvr>
                                        <p:cTn id="83" dur="26">
                                          <p:stCondLst>
                                            <p:cond delay="1312"/>
                                          </p:stCondLst>
                                        </p:cTn>
                                        <p:tgtEl>
                                          <p:spTgt spid="14"/>
                                        </p:tgtEl>
                                      </p:cBhvr>
                                      <p:to x="100000" y="80000"/>
                                    </p:animScale>
                                    <p:animScale>
                                      <p:cBhvr>
                                        <p:cTn id="84" dur="166" decel="50000">
                                          <p:stCondLst>
                                            <p:cond delay="1338"/>
                                          </p:stCondLst>
                                        </p:cTn>
                                        <p:tgtEl>
                                          <p:spTgt spid="14"/>
                                        </p:tgtEl>
                                      </p:cBhvr>
                                      <p:to x="100000" y="100000"/>
                                    </p:animScale>
                                    <p:animScale>
                                      <p:cBhvr>
                                        <p:cTn id="85" dur="26">
                                          <p:stCondLst>
                                            <p:cond delay="1642"/>
                                          </p:stCondLst>
                                        </p:cTn>
                                        <p:tgtEl>
                                          <p:spTgt spid="14"/>
                                        </p:tgtEl>
                                      </p:cBhvr>
                                      <p:to x="100000" y="90000"/>
                                    </p:animScale>
                                    <p:animScale>
                                      <p:cBhvr>
                                        <p:cTn id="86" dur="166" decel="50000">
                                          <p:stCondLst>
                                            <p:cond delay="1668"/>
                                          </p:stCondLst>
                                        </p:cTn>
                                        <p:tgtEl>
                                          <p:spTgt spid="14"/>
                                        </p:tgtEl>
                                      </p:cBhvr>
                                      <p:to x="100000" y="100000"/>
                                    </p:animScale>
                                    <p:animScale>
                                      <p:cBhvr>
                                        <p:cTn id="87" dur="26">
                                          <p:stCondLst>
                                            <p:cond delay="1808"/>
                                          </p:stCondLst>
                                        </p:cTn>
                                        <p:tgtEl>
                                          <p:spTgt spid="14"/>
                                        </p:tgtEl>
                                      </p:cBhvr>
                                      <p:to x="100000" y="95000"/>
                                    </p:animScale>
                                    <p:animScale>
                                      <p:cBhvr>
                                        <p:cTn id="88" dur="166" decel="50000">
                                          <p:stCondLst>
                                            <p:cond delay="1834"/>
                                          </p:stCondLst>
                                        </p:cTn>
                                        <p:tgtEl>
                                          <p:spTgt spid="14"/>
                                        </p:tgtEl>
                                      </p:cBhvr>
                                      <p:to x="100000" y="100000"/>
                                    </p:animScale>
                                  </p:childTnLst>
                                </p:cTn>
                              </p:par>
                            </p:childTnLst>
                          </p:cTn>
                        </p:par>
                      </p:childTnLst>
                    </p:cTn>
                  </p:par>
                  <p:par>
                    <p:cTn id="89" fill="hold">
                      <p:stCondLst>
                        <p:cond delay="indefinite"/>
                      </p:stCondLst>
                      <p:childTnLst>
                        <p:par>
                          <p:cTn id="90" fill="hold">
                            <p:stCondLst>
                              <p:cond delay="0"/>
                            </p:stCondLst>
                            <p:childTnLst>
                              <p:par>
                                <p:cTn id="91" presetID="49" presetClass="exit" presetSubtype="0" accel="100000" fill="hold" nodeType="clickEffect">
                                  <p:stCondLst>
                                    <p:cond delay="0"/>
                                  </p:stCondLst>
                                  <p:childTnLst>
                                    <p:anim calcmode="lin" valueType="num">
                                      <p:cBhvr>
                                        <p:cTn id="92" dur="500"/>
                                        <p:tgtEl>
                                          <p:spTgt spid="14"/>
                                        </p:tgtEl>
                                        <p:attrNameLst>
                                          <p:attrName>ppt_w</p:attrName>
                                        </p:attrNameLst>
                                      </p:cBhvr>
                                      <p:tavLst>
                                        <p:tav tm="0">
                                          <p:val>
                                            <p:strVal val="ppt_w"/>
                                          </p:val>
                                        </p:tav>
                                        <p:tav tm="100000">
                                          <p:val>
                                            <p:fltVal val="0"/>
                                          </p:val>
                                        </p:tav>
                                      </p:tavLst>
                                    </p:anim>
                                    <p:anim calcmode="lin" valueType="num">
                                      <p:cBhvr>
                                        <p:cTn id="93" dur="500"/>
                                        <p:tgtEl>
                                          <p:spTgt spid="14"/>
                                        </p:tgtEl>
                                        <p:attrNameLst>
                                          <p:attrName>ppt_h</p:attrName>
                                        </p:attrNameLst>
                                      </p:cBhvr>
                                      <p:tavLst>
                                        <p:tav tm="0">
                                          <p:val>
                                            <p:strVal val="ppt_h"/>
                                          </p:val>
                                        </p:tav>
                                        <p:tav tm="100000">
                                          <p:val>
                                            <p:fltVal val="0"/>
                                          </p:val>
                                        </p:tav>
                                      </p:tavLst>
                                    </p:anim>
                                    <p:anim calcmode="lin" valueType="num">
                                      <p:cBhvr>
                                        <p:cTn id="94" dur="500"/>
                                        <p:tgtEl>
                                          <p:spTgt spid="14"/>
                                        </p:tgtEl>
                                        <p:attrNameLst>
                                          <p:attrName>style.rotation</p:attrName>
                                        </p:attrNameLst>
                                      </p:cBhvr>
                                      <p:tavLst>
                                        <p:tav tm="0">
                                          <p:val>
                                            <p:fltVal val="0"/>
                                          </p:val>
                                        </p:tav>
                                        <p:tav tm="100000">
                                          <p:val>
                                            <p:fltVal val="360"/>
                                          </p:val>
                                        </p:tav>
                                      </p:tavLst>
                                    </p:anim>
                                    <p:animEffect transition="out" filter="fade">
                                      <p:cBhvr>
                                        <p:cTn id="95" dur="500"/>
                                        <p:tgtEl>
                                          <p:spTgt spid="14"/>
                                        </p:tgtEl>
                                      </p:cBhvr>
                                    </p:animEffect>
                                    <p:set>
                                      <p:cBhvr>
                                        <p:cTn id="96" dur="1" fill="hold">
                                          <p:stCondLst>
                                            <p:cond delay="499"/>
                                          </p:stCondLst>
                                        </p:cTn>
                                        <p:tgtEl>
                                          <p:spTgt spid="14"/>
                                        </p:tgtEl>
                                        <p:attrNameLst>
                                          <p:attrName>style.visibility</p:attrName>
                                        </p:attrNameLst>
                                      </p:cBhvr>
                                      <p:to>
                                        <p:strVal val="hidden"/>
                                      </p:to>
                                    </p:set>
                                  </p:childTnLst>
                                </p:cTn>
                              </p:par>
                              <p:par>
                                <p:cTn id="97" presetID="53" presetClass="entr" presetSubtype="0" fill="hold" grpId="0" nodeType="withEffect">
                                  <p:stCondLst>
                                    <p:cond delay="0"/>
                                  </p:stCondLst>
                                  <p:childTnLst>
                                    <p:set>
                                      <p:cBhvr>
                                        <p:cTn id="98" dur="1" fill="hold">
                                          <p:stCondLst>
                                            <p:cond delay="0"/>
                                          </p:stCondLst>
                                        </p:cTn>
                                        <p:tgtEl>
                                          <p:spTgt spid="15"/>
                                        </p:tgtEl>
                                        <p:attrNameLst>
                                          <p:attrName>style.visibility</p:attrName>
                                        </p:attrNameLst>
                                      </p:cBhvr>
                                      <p:to>
                                        <p:strVal val="visible"/>
                                      </p:to>
                                    </p:set>
                                    <p:anim calcmode="lin" valueType="num">
                                      <p:cBhvr>
                                        <p:cTn id="99" dur="500" fill="hold"/>
                                        <p:tgtEl>
                                          <p:spTgt spid="15"/>
                                        </p:tgtEl>
                                        <p:attrNameLst>
                                          <p:attrName>ppt_w</p:attrName>
                                        </p:attrNameLst>
                                      </p:cBhvr>
                                      <p:tavLst>
                                        <p:tav tm="0">
                                          <p:val>
                                            <p:fltVal val="0"/>
                                          </p:val>
                                        </p:tav>
                                        <p:tav tm="100000">
                                          <p:val>
                                            <p:strVal val="#ppt_w"/>
                                          </p:val>
                                        </p:tav>
                                      </p:tavLst>
                                    </p:anim>
                                    <p:anim calcmode="lin" valueType="num">
                                      <p:cBhvr>
                                        <p:cTn id="100" dur="500" fill="hold"/>
                                        <p:tgtEl>
                                          <p:spTgt spid="15"/>
                                        </p:tgtEl>
                                        <p:attrNameLst>
                                          <p:attrName>ppt_h</p:attrName>
                                        </p:attrNameLst>
                                      </p:cBhvr>
                                      <p:tavLst>
                                        <p:tav tm="0">
                                          <p:val>
                                            <p:fltVal val="0"/>
                                          </p:val>
                                        </p:tav>
                                        <p:tav tm="100000">
                                          <p:val>
                                            <p:strVal val="#ppt_h"/>
                                          </p:val>
                                        </p:tav>
                                      </p:tavLst>
                                    </p:anim>
                                    <p:animEffect transition="in" filter="fade">
                                      <p:cBhvr>
                                        <p:cTn id="10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838200" y="1676400"/>
            <a:ext cx="7589520" cy="923330"/>
          </a:xfrm>
          <a:prstGeom prst="rect">
            <a:avLst/>
          </a:prstGeom>
          <a:noFill/>
        </p:spPr>
        <p:txBody>
          <a:bodyPr wrap="square" rtlCol="0">
            <a:spAutoFit/>
          </a:bodyPr>
          <a:lstStyle/>
          <a:p>
            <a:pPr algn="just"/>
            <a:r>
              <a:rPr lang="en-US" dirty="0" smtClean="0">
                <a:solidFill>
                  <a:schemeClr val="bg1"/>
                </a:solidFill>
                <a:latin typeface="Bell MT" pitchFamily="18" charset="0"/>
              </a:rPr>
              <a:t>GM Crops are genetically engineered plants cultivated for human consumption using the latest molecular biology techniques to enhance its desired traits.</a:t>
            </a:r>
            <a:endParaRPr lang="en-US" dirty="0">
              <a:solidFill>
                <a:schemeClr val="bg1"/>
              </a:solidFill>
              <a:latin typeface="Bell MT" pitchFamily="18" charset="0"/>
            </a:endParaRPr>
          </a:p>
        </p:txBody>
      </p:sp>
      <p:sp>
        <p:nvSpPr>
          <p:cNvPr id="4" name="Rectangle 3"/>
          <p:cNvSpPr/>
          <p:nvPr/>
        </p:nvSpPr>
        <p:spPr>
          <a:xfrm>
            <a:off x="838200" y="914401"/>
            <a:ext cx="4903715"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smtClean="0">
                <a:solidFill>
                  <a:schemeClr val="bg1"/>
                </a:solidFill>
                <a:latin typeface="Bell MT" pitchFamily="18" charset="0"/>
              </a:rPr>
              <a:t>What are Genetically Modified Crops</a:t>
            </a:r>
          </a:p>
        </p:txBody>
      </p:sp>
      <p:sp>
        <p:nvSpPr>
          <p:cNvPr id="5" name="Rectangle 4"/>
          <p:cNvSpPr/>
          <p:nvPr/>
        </p:nvSpPr>
        <p:spPr>
          <a:xfrm>
            <a:off x="838200" y="3048001"/>
            <a:ext cx="4902624"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smtClean="0">
                <a:solidFill>
                  <a:schemeClr val="bg1"/>
                </a:solidFill>
                <a:latin typeface="Bell MT" pitchFamily="18" charset="0"/>
              </a:rPr>
              <a:t>First </a:t>
            </a:r>
            <a:r>
              <a:rPr lang="en-US" sz="2400" dirty="0">
                <a:solidFill>
                  <a:schemeClr val="bg1"/>
                </a:solidFill>
                <a:latin typeface="Bell MT" pitchFamily="18" charset="0"/>
              </a:rPr>
              <a:t>C</a:t>
            </a:r>
            <a:r>
              <a:rPr lang="en-US" sz="2400" dirty="0" smtClean="0">
                <a:solidFill>
                  <a:schemeClr val="bg1"/>
                </a:solidFill>
                <a:latin typeface="Bell MT" pitchFamily="18" charset="0"/>
              </a:rPr>
              <a:t>ommercially Grown GM Crop</a:t>
            </a:r>
          </a:p>
        </p:txBody>
      </p:sp>
      <p:sp>
        <p:nvSpPr>
          <p:cNvPr id="6" name="TextBox 5"/>
          <p:cNvSpPr txBox="1"/>
          <p:nvPr/>
        </p:nvSpPr>
        <p:spPr>
          <a:xfrm>
            <a:off x="838200" y="3962401"/>
            <a:ext cx="7589520" cy="1477328"/>
          </a:xfrm>
          <a:prstGeom prst="rect">
            <a:avLst/>
          </a:prstGeom>
          <a:noFill/>
        </p:spPr>
        <p:txBody>
          <a:bodyPr wrap="square" rtlCol="0">
            <a:spAutoFit/>
          </a:bodyPr>
          <a:lstStyle/>
          <a:p>
            <a:pPr algn="just"/>
            <a:r>
              <a:rPr lang="en-US" dirty="0" smtClean="0">
                <a:solidFill>
                  <a:schemeClr val="bg1"/>
                </a:solidFill>
                <a:latin typeface="Bell MT" pitchFamily="18" charset="0"/>
              </a:rPr>
              <a:t>The </a:t>
            </a:r>
            <a:r>
              <a:rPr lang="en-US" b="1" dirty="0" smtClean="0">
                <a:solidFill>
                  <a:srgbClr val="FF0000"/>
                </a:solidFill>
                <a:latin typeface="Bell MT" pitchFamily="18" charset="0"/>
              </a:rPr>
              <a:t>Flavr Savr </a:t>
            </a:r>
            <a:r>
              <a:rPr lang="en-US" dirty="0" smtClean="0">
                <a:solidFill>
                  <a:schemeClr val="bg1"/>
                </a:solidFill>
                <a:latin typeface="Bell MT" pitchFamily="18" charset="0"/>
              </a:rPr>
              <a:t>tomato produced by the Californian company </a:t>
            </a:r>
            <a:r>
              <a:rPr lang="en-US" dirty="0" smtClean="0">
                <a:solidFill>
                  <a:srgbClr val="FF0000"/>
                </a:solidFill>
                <a:latin typeface="Bell MT" pitchFamily="18" charset="0"/>
              </a:rPr>
              <a:t>Calgene</a:t>
            </a:r>
            <a:r>
              <a:rPr lang="en-US" dirty="0" smtClean="0">
                <a:solidFill>
                  <a:schemeClr val="bg1"/>
                </a:solidFill>
                <a:latin typeface="Bell MT" pitchFamily="18" charset="0"/>
              </a:rPr>
              <a:t> in 1992.</a:t>
            </a:r>
          </a:p>
          <a:p>
            <a:pPr algn="just"/>
            <a:endParaRPr lang="en-US" dirty="0" smtClean="0">
              <a:solidFill>
                <a:schemeClr val="bg1"/>
              </a:solidFill>
              <a:latin typeface="Bell MT" pitchFamily="18" charset="0"/>
            </a:endParaRPr>
          </a:p>
          <a:p>
            <a:pPr algn="just"/>
            <a:r>
              <a:rPr lang="en-US" dirty="0" smtClean="0">
                <a:solidFill>
                  <a:schemeClr val="bg1"/>
                </a:solidFill>
                <a:latin typeface="Bell MT" pitchFamily="18" charset="0"/>
              </a:rPr>
              <a:t>The tomato was made more </a:t>
            </a:r>
            <a:r>
              <a:rPr lang="en-US" b="1" dirty="0" smtClean="0">
                <a:solidFill>
                  <a:schemeClr val="bg1"/>
                </a:solidFill>
                <a:latin typeface="Bell MT" pitchFamily="18" charset="0"/>
              </a:rPr>
              <a:t>resistant to rotting</a:t>
            </a:r>
            <a:r>
              <a:rPr lang="en-US" dirty="0" smtClean="0">
                <a:solidFill>
                  <a:schemeClr val="bg1"/>
                </a:solidFill>
                <a:latin typeface="Bell MT" pitchFamily="18" charset="0"/>
              </a:rPr>
              <a:t> by adding an </a:t>
            </a:r>
            <a:r>
              <a:rPr lang="en-US" b="1" dirty="0" smtClean="0">
                <a:solidFill>
                  <a:schemeClr val="bg1"/>
                </a:solidFill>
                <a:latin typeface="Bell MT" pitchFamily="18" charset="0"/>
              </a:rPr>
              <a:t>antisense gene</a:t>
            </a:r>
            <a:r>
              <a:rPr lang="en-US" dirty="0" smtClean="0">
                <a:solidFill>
                  <a:schemeClr val="bg1"/>
                </a:solidFill>
                <a:latin typeface="Bell MT" pitchFamily="18" charset="0"/>
              </a:rPr>
              <a:t> which interferes with the production of the enzyme </a:t>
            </a:r>
            <a:r>
              <a:rPr lang="en-US" dirty="0" smtClean="0">
                <a:solidFill>
                  <a:srgbClr val="FF0000"/>
                </a:solidFill>
                <a:latin typeface="Bell MT" pitchFamily="18" charset="0"/>
              </a:rPr>
              <a:t>polygalacturonase.</a:t>
            </a:r>
            <a:endParaRPr lang="en-US" dirty="0">
              <a:solidFill>
                <a:srgbClr val="FF0000"/>
              </a:solidFill>
              <a:latin typeface="Bell MT"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6705600" y="5181600"/>
            <a:ext cx="1645920" cy="996867"/>
          </a:xfrm>
          <a:prstGeom prst="rect">
            <a:avLst/>
          </a:prstGeom>
          <a:noFill/>
          <a:ln w="9525">
            <a:noFill/>
            <a:miter lim="800000"/>
            <a:headEnd/>
            <a:tailEnd/>
          </a:ln>
        </p:spPr>
      </p:pic>
      <p:sp>
        <p:nvSpPr>
          <p:cNvPr id="7" name="Rectangle 6"/>
          <p:cNvSpPr/>
          <p:nvPr/>
        </p:nvSpPr>
        <p:spPr>
          <a:xfrm>
            <a:off x="838200" y="5867400"/>
            <a:ext cx="3288208" cy="276999"/>
          </a:xfrm>
          <a:prstGeom prst="rect">
            <a:avLst/>
          </a:prstGeom>
        </p:spPr>
        <p:txBody>
          <a:bodyPr wrap="none">
            <a:spAutoFit/>
          </a:bodyPr>
          <a:lstStyle/>
          <a:p>
            <a:r>
              <a:rPr lang="en-US" sz="1200" dirty="0" smtClean="0">
                <a:solidFill>
                  <a:schemeClr val="bg1"/>
                </a:solidFill>
                <a:latin typeface="Bell MT" pitchFamily="18" charset="0"/>
              </a:rPr>
              <a:t>Source: http://en.wikipedia.org/wiki/Flavr_Savr</a:t>
            </a:r>
            <a:endParaRPr lang="en-US" sz="1200" dirty="0">
              <a:solidFill>
                <a:schemeClr val="bg1"/>
              </a:solidFill>
              <a:latin typeface="Bell MT"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147765" y="914401"/>
            <a:ext cx="2262671"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en-US" sz="2400" dirty="0" smtClean="0">
                <a:solidFill>
                  <a:schemeClr val="bg1"/>
                </a:solidFill>
                <a:latin typeface="Bell MT" pitchFamily="18" charset="0"/>
              </a:rPr>
              <a:t>Improved Traits</a:t>
            </a:r>
          </a:p>
        </p:txBody>
      </p:sp>
      <p:pic>
        <p:nvPicPr>
          <p:cNvPr id="1026" name="Picture 2"/>
          <p:cNvPicPr>
            <a:picLocks noChangeAspect="1" noChangeArrowheads="1"/>
          </p:cNvPicPr>
          <p:nvPr/>
        </p:nvPicPr>
        <p:blipFill>
          <a:blip r:embed="rId3" cstate="print"/>
          <a:srcRect b="17808"/>
          <a:stretch>
            <a:fillRect/>
          </a:stretch>
        </p:blipFill>
        <p:spPr bwMode="auto">
          <a:xfrm>
            <a:off x="1147765" y="1752600"/>
            <a:ext cx="6848475" cy="2286000"/>
          </a:xfrm>
          <a:prstGeom prst="rect">
            <a:avLst/>
          </a:prstGeom>
          <a:noFill/>
          <a:ln w="9525">
            <a:noFill/>
            <a:miter lim="800000"/>
            <a:headEnd/>
            <a:tailEnd/>
          </a:ln>
        </p:spPr>
      </p:pic>
      <p:pic>
        <p:nvPicPr>
          <p:cNvPr id="1027" name="Picture 3"/>
          <p:cNvPicPr>
            <a:picLocks noChangeArrowheads="1"/>
          </p:cNvPicPr>
          <p:nvPr/>
        </p:nvPicPr>
        <p:blipFill>
          <a:blip r:embed="rId4" cstate="print"/>
          <a:srcRect/>
          <a:stretch>
            <a:fillRect/>
          </a:stretch>
        </p:blipFill>
        <p:spPr bwMode="auto">
          <a:xfrm>
            <a:off x="1143000" y="4648200"/>
            <a:ext cx="914400" cy="914400"/>
          </a:xfrm>
          <a:prstGeom prst="rect">
            <a:avLst/>
          </a:prstGeom>
          <a:noFill/>
          <a:ln w="9525">
            <a:noFill/>
            <a:miter lim="800000"/>
            <a:headEnd/>
            <a:tailEnd/>
          </a:ln>
        </p:spPr>
      </p:pic>
      <p:pic>
        <p:nvPicPr>
          <p:cNvPr id="1028" name="Picture 4"/>
          <p:cNvPicPr>
            <a:picLocks noChangeArrowheads="1"/>
          </p:cNvPicPr>
          <p:nvPr/>
        </p:nvPicPr>
        <p:blipFill>
          <a:blip r:embed="rId5" cstate="print"/>
          <a:srcRect/>
          <a:stretch>
            <a:fillRect/>
          </a:stretch>
        </p:blipFill>
        <p:spPr bwMode="auto">
          <a:xfrm>
            <a:off x="2133600" y="4648200"/>
            <a:ext cx="914400" cy="914400"/>
          </a:xfrm>
          <a:prstGeom prst="rect">
            <a:avLst/>
          </a:prstGeom>
          <a:noFill/>
          <a:ln w="9525">
            <a:noFill/>
            <a:miter lim="800000"/>
            <a:headEnd/>
            <a:tailEnd/>
          </a:ln>
        </p:spPr>
      </p:pic>
      <p:pic>
        <p:nvPicPr>
          <p:cNvPr id="1029" name="Picture 5"/>
          <p:cNvPicPr>
            <a:picLocks noChangeArrowheads="1"/>
          </p:cNvPicPr>
          <p:nvPr/>
        </p:nvPicPr>
        <p:blipFill>
          <a:blip r:embed="rId6" cstate="print"/>
          <a:srcRect/>
          <a:stretch>
            <a:fillRect/>
          </a:stretch>
        </p:blipFill>
        <p:spPr bwMode="auto">
          <a:xfrm>
            <a:off x="3124200" y="4648200"/>
            <a:ext cx="914400" cy="914400"/>
          </a:xfrm>
          <a:prstGeom prst="rect">
            <a:avLst/>
          </a:prstGeom>
          <a:noFill/>
          <a:ln w="9525">
            <a:noFill/>
            <a:miter lim="800000"/>
            <a:headEnd/>
            <a:tailEnd/>
          </a:ln>
        </p:spPr>
      </p:pic>
      <p:pic>
        <p:nvPicPr>
          <p:cNvPr id="1030" name="Picture 6"/>
          <p:cNvPicPr>
            <a:picLocks noChangeArrowheads="1"/>
          </p:cNvPicPr>
          <p:nvPr/>
        </p:nvPicPr>
        <p:blipFill>
          <a:blip r:embed="rId7" cstate="print"/>
          <a:srcRect t="14815"/>
          <a:stretch>
            <a:fillRect/>
          </a:stretch>
        </p:blipFill>
        <p:spPr bwMode="auto">
          <a:xfrm>
            <a:off x="4114800" y="4648200"/>
            <a:ext cx="914400" cy="914400"/>
          </a:xfrm>
          <a:prstGeom prst="rect">
            <a:avLst/>
          </a:prstGeom>
          <a:noFill/>
          <a:ln w="9525">
            <a:noFill/>
            <a:miter lim="800000"/>
            <a:headEnd/>
            <a:tailEnd/>
          </a:ln>
        </p:spPr>
      </p:pic>
      <p:pic>
        <p:nvPicPr>
          <p:cNvPr id="1031" name="Picture 7"/>
          <p:cNvPicPr>
            <a:picLocks noChangeArrowheads="1"/>
          </p:cNvPicPr>
          <p:nvPr/>
        </p:nvPicPr>
        <p:blipFill>
          <a:blip r:embed="rId8" cstate="print"/>
          <a:srcRect/>
          <a:stretch>
            <a:fillRect/>
          </a:stretch>
        </p:blipFill>
        <p:spPr bwMode="auto">
          <a:xfrm>
            <a:off x="5105400" y="4648200"/>
            <a:ext cx="914400" cy="914400"/>
          </a:xfrm>
          <a:prstGeom prst="rect">
            <a:avLst/>
          </a:prstGeom>
          <a:noFill/>
          <a:ln w="9525">
            <a:noFill/>
            <a:miter lim="800000"/>
            <a:headEnd/>
            <a:tailEnd/>
          </a:ln>
        </p:spPr>
      </p:pic>
      <p:pic>
        <p:nvPicPr>
          <p:cNvPr id="1032" name="Picture 8"/>
          <p:cNvPicPr>
            <a:picLocks noChangeArrowheads="1"/>
          </p:cNvPicPr>
          <p:nvPr/>
        </p:nvPicPr>
        <p:blipFill>
          <a:blip r:embed="rId9" cstate="print"/>
          <a:srcRect/>
          <a:stretch>
            <a:fillRect/>
          </a:stretch>
        </p:blipFill>
        <p:spPr bwMode="auto">
          <a:xfrm>
            <a:off x="6096000" y="4648200"/>
            <a:ext cx="914400" cy="914400"/>
          </a:xfrm>
          <a:prstGeom prst="rect">
            <a:avLst/>
          </a:prstGeom>
          <a:noFill/>
          <a:ln w="9525">
            <a:noFill/>
            <a:miter lim="800000"/>
            <a:headEnd/>
            <a:tailEnd/>
          </a:ln>
        </p:spPr>
      </p:pic>
      <p:pic>
        <p:nvPicPr>
          <p:cNvPr id="1033" name="Picture 9"/>
          <p:cNvPicPr>
            <a:picLocks noChangeArrowheads="1"/>
          </p:cNvPicPr>
          <p:nvPr/>
        </p:nvPicPr>
        <p:blipFill>
          <a:blip r:embed="rId10" cstate="print"/>
          <a:srcRect/>
          <a:stretch>
            <a:fillRect/>
          </a:stretch>
        </p:blipFill>
        <p:spPr bwMode="auto">
          <a:xfrm>
            <a:off x="7086600" y="4648200"/>
            <a:ext cx="914400" cy="91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403635" y="609601"/>
            <a:ext cx="2336730"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Current Scenario</a:t>
            </a:r>
          </a:p>
        </p:txBody>
      </p:sp>
      <p:pic>
        <p:nvPicPr>
          <p:cNvPr id="7" name="Picture 6" descr="Scenario.jpg"/>
          <p:cNvPicPr>
            <a:picLocks noChangeAspect="1"/>
          </p:cNvPicPr>
          <p:nvPr/>
        </p:nvPicPr>
        <p:blipFill>
          <a:blip r:embed="rId3" cstate="print"/>
          <a:stretch>
            <a:fillRect/>
          </a:stretch>
        </p:blipFill>
        <p:spPr>
          <a:xfrm>
            <a:off x="1047750" y="1295400"/>
            <a:ext cx="7048500" cy="4267200"/>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762000" y="1757363"/>
            <a:ext cx="7620000" cy="3343276"/>
          </a:xfrm>
          <a:prstGeom prst="rect">
            <a:avLst/>
          </a:prstGeom>
          <a:noFill/>
          <a:ln w="9525">
            <a:noFill/>
            <a:miter lim="800000"/>
            <a:headEnd/>
            <a:tailEnd/>
          </a:ln>
        </p:spPr>
      </p:pic>
      <p:pic>
        <p:nvPicPr>
          <p:cNvPr id="6" name="Picture 5" descr="africa_policy_on_genetically_modified_organisms_gmo_and_genetically_engineered_ge_foods.jpg" hidden="1"/>
          <p:cNvPicPr>
            <a:picLocks/>
          </p:cNvPicPr>
          <p:nvPr/>
        </p:nvPicPr>
        <p:blipFill>
          <a:blip r:embed="rId5" cstate="print"/>
          <a:stretch>
            <a:fillRect/>
          </a:stretch>
        </p:blipFill>
        <p:spPr>
          <a:xfrm>
            <a:off x="827834" y="1219200"/>
            <a:ext cx="7488335" cy="5120640"/>
          </a:xfrm>
          <a:prstGeom prst="rect">
            <a:avLst/>
          </a:prstGeom>
        </p:spPr>
      </p:pic>
      <p:pic>
        <p:nvPicPr>
          <p:cNvPr id="8" name="Picture 7" descr="gmo-crops-charts.gif"/>
          <p:cNvPicPr>
            <a:picLocks noChangeAspect="1"/>
          </p:cNvPicPr>
          <p:nvPr/>
        </p:nvPicPr>
        <p:blipFill>
          <a:blip r:embed="rId6" cstate="print"/>
          <a:stretch>
            <a:fillRect/>
          </a:stretch>
        </p:blipFill>
        <p:spPr>
          <a:xfrm>
            <a:off x="2858517" y="2057400"/>
            <a:ext cx="3426965" cy="2743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026"/>
                                        </p:tgtEl>
                                      </p:cBhvr>
                                    </p:animEffect>
                                    <p:set>
                                      <p:cBhvr>
                                        <p:cTn id="15" dur="1" fill="hold">
                                          <p:stCondLst>
                                            <p:cond delay="499"/>
                                          </p:stCondLst>
                                        </p:cTn>
                                        <p:tgtEl>
                                          <p:spTgt spid="1026"/>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403635" y="609601"/>
            <a:ext cx="2336730"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Current Scenario</a:t>
            </a:r>
          </a:p>
        </p:txBody>
      </p:sp>
      <p:pic>
        <p:nvPicPr>
          <p:cNvPr id="6" name="Picture 5" descr="gmo-crops-charts.gif"/>
          <p:cNvPicPr>
            <a:picLocks noChangeAspect="1"/>
          </p:cNvPicPr>
          <p:nvPr/>
        </p:nvPicPr>
        <p:blipFill>
          <a:blip r:embed="rId3" cstate="print"/>
          <a:stretch>
            <a:fillRect/>
          </a:stretch>
        </p:blipFill>
        <p:spPr>
          <a:xfrm>
            <a:off x="4953002" y="1295400"/>
            <a:ext cx="3426965" cy="2743200"/>
          </a:xfrm>
          <a:prstGeom prst="rect">
            <a:avLst/>
          </a:prstGeom>
        </p:spPr>
      </p:pic>
      <p:pic>
        <p:nvPicPr>
          <p:cNvPr id="9" name="Picture 8" descr="Main_4.jpg"/>
          <p:cNvPicPr>
            <a:picLocks noChangeAspect="1"/>
          </p:cNvPicPr>
          <p:nvPr/>
        </p:nvPicPr>
        <p:blipFill>
          <a:blip r:embed="rId4" cstate="print"/>
          <a:stretch>
            <a:fillRect/>
          </a:stretch>
        </p:blipFill>
        <p:spPr>
          <a:xfrm>
            <a:off x="762000" y="1295399"/>
            <a:ext cx="3939290" cy="2743200"/>
          </a:xfrm>
          <a:prstGeom prst="rect">
            <a:avLst/>
          </a:prstGeom>
          <a:noFill/>
          <a:ln>
            <a:noFill/>
          </a:ln>
        </p:spPr>
      </p:pic>
      <p:pic>
        <p:nvPicPr>
          <p:cNvPr id="10" name="Picture 9" descr="us_gm_adoption.gif"/>
          <p:cNvPicPr>
            <a:picLocks noChangeAspect="1"/>
          </p:cNvPicPr>
          <p:nvPr/>
        </p:nvPicPr>
        <p:blipFill>
          <a:blip r:embed="rId5" cstate="print"/>
          <a:srcRect l="1322" t="6415"/>
          <a:stretch>
            <a:fillRect/>
          </a:stretch>
        </p:blipFill>
        <p:spPr>
          <a:xfrm>
            <a:off x="2590800" y="4114800"/>
            <a:ext cx="4267200" cy="236220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39870" y="757537"/>
            <a:ext cx="2336730"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Current Scenario</a:t>
            </a:r>
          </a:p>
        </p:txBody>
      </p:sp>
      <p:pic>
        <p:nvPicPr>
          <p:cNvPr id="7" name="Picture 6" descr="gmo-foods-on-market.gif"/>
          <p:cNvPicPr>
            <a:picLocks noChangeAspect="1"/>
          </p:cNvPicPr>
          <p:nvPr/>
        </p:nvPicPr>
        <p:blipFill>
          <a:blip r:embed="rId3" cstate="print"/>
          <a:stretch>
            <a:fillRect/>
          </a:stretch>
        </p:blipFill>
        <p:spPr>
          <a:xfrm>
            <a:off x="5638802" y="457200"/>
            <a:ext cx="2834763" cy="6035040"/>
          </a:xfrm>
          <a:prstGeom prst="rect">
            <a:avLst/>
          </a:prstGeom>
        </p:spPr>
      </p:pic>
      <p:pic>
        <p:nvPicPr>
          <p:cNvPr id="8" name="Picture 7" descr="biotech-patent-chart-copy.gif"/>
          <p:cNvPicPr>
            <a:picLocks noChangeAspect="1"/>
          </p:cNvPicPr>
          <p:nvPr/>
        </p:nvPicPr>
        <p:blipFill>
          <a:blip r:embed="rId4" cstate="print"/>
          <a:stretch>
            <a:fillRect/>
          </a:stretch>
        </p:blipFill>
        <p:spPr>
          <a:xfrm>
            <a:off x="838200" y="1938338"/>
            <a:ext cx="3333750" cy="2981326"/>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739516" y="609601"/>
            <a:ext cx="3664978"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Development of GM Crops</a:t>
            </a:r>
          </a:p>
        </p:txBody>
      </p:sp>
      <p:sp>
        <p:nvSpPr>
          <p:cNvPr id="3" name="Rectangle 2"/>
          <p:cNvSpPr/>
          <p:nvPr/>
        </p:nvSpPr>
        <p:spPr>
          <a:xfrm>
            <a:off x="1863416" y="609601"/>
            <a:ext cx="5424562"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Agrobacterium Mediated Transformation</a:t>
            </a:r>
          </a:p>
        </p:txBody>
      </p:sp>
      <p:pic>
        <p:nvPicPr>
          <p:cNvPr id="5" name="Picture 4" descr="BT Corn.jpg"/>
          <p:cNvPicPr>
            <a:picLocks/>
          </p:cNvPicPr>
          <p:nvPr/>
        </p:nvPicPr>
        <p:blipFill>
          <a:blip r:embed="rId4" cstate="print"/>
          <a:stretch>
            <a:fillRect/>
          </a:stretch>
        </p:blipFill>
        <p:spPr>
          <a:xfrm>
            <a:off x="3486150" y="1295400"/>
            <a:ext cx="2171700" cy="4983480"/>
          </a:xfrm>
          <a:prstGeom prst="rect">
            <a:avLst/>
          </a:prstGeom>
        </p:spPr>
      </p:pic>
      <p:pic>
        <p:nvPicPr>
          <p:cNvPr id="6" name="Picture 5" descr="BT Corn1.jpg"/>
          <p:cNvPicPr>
            <a:picLocks/>
          </p:cNvPicPr>
          <p:nvPr/>
        </p:nvPicPr>
        <p:blipFill>
          <a:blip r:embed="rId5" cstate="print"/>
          <a:stretch>
            <a:fillRect/>
          </a:stretch>
        </p:blipFill>
        <p:spPr>
          <a:xfrm>
            <a:off x="3483864" y="1295400"/>
            <a:ext cx="2176272" cy="4983480"/>
          </a:xfrm>
          <a:prstGeom prst="rect">
            <a:avLst/>
          </a:prstGeom>
        </p:spPr>
      </p:pic>
      <p:pic>
        <p:nvPicPr>
          <p:cNvPr id="7" name="Picture 6" descr="A1.gif"/>
          <p:cNvPicPr>
            <a:picLocks noChangeAspect="1"/>
          </p:cNvPicPr>
          <p:nvPr/>
        </p:nvPicPr>
        <p:blipFill>
          <a:blip r:embed="rId6" cstate="print"/>
          <a:stretch>
            <a:fillRect/>
          </a:stretch>
        </p:blipFill>
        <p:spPr>
          <a:xfrm>
            <a:off x="3188562" y="1371600"/>
            <a:ext cx="2766879" cy="2834640"/>
          </a:xfrm>
          <a:prstGeom prst="rect">
            <a:avLst/>
          </a:prstGeom>
        </p:spPr>
      </p:pic>
      <p:pic>
        <p:nvPicPr>
          <p:cNvPr id="8" name="Picture 7" descr="BT Corn0.jpg"/>
          <p:cNvPicPr>
            <a:picLocks/>
          </p:cNvPicPr>
          <p:nvPr/>
        </p:nvPicPr>
        <p:blipFill>
          <a:blip r:embed="rId7" cstate="print"/>
          <a:stretch>
            <a:fillRect/>
          </a:stretch>
        </p:blipFill>
        <p:spPr>
          <a:xfrm>
            <a:off x="3483864" y="1295400"/>
            <a:ext cx="2176272" cy="4983480"/>
          </a:xfrm>
          <a:prstGeom prst="rect">
            <a:avLst/>
          </a:prstGeom>
        </p:spPr>
      </p:pic>
      <p:pic>
        <p:nvPicPr>
          <p:cNvPr id="9" name="Picture 8" descr="Ti.jpeg"/>
          <p:cNvPicPr>
            <a:picLocks noChangeAspect="1"/>
          </p:cNvPicPr>
          <p:nvPr/>
        </p:nvPicPr>
        <p:blipFill>
          <a:blip r:embed="rId8" cstate="print"/>
          <a:stretch>
            <a:fillRect/>
          </a:stretch>
        </p:blipFill>
        <p:spPr>
          <a:xfrm>
            <a:off x="2135906" y="1295400"/>
            <a:ext cx="4872188" cy="3514726"/>
          </a:xfrm>
          <a:prstGeom prst="rect">
            <a:avLst/>
          </a:prstGeom>
        </p:spPr>
      </p:pic>
      <p:pic>
        <p:nvPicPr>
          <p:cNvPr id="10" name="Picture 9" descr="T-DNA Transfer.jpg"/>
          <p:cNvPicPr>
            <a:picLocks noChangeAspect="1"/>
          </p:cNvPicPr>
          <p:nvPr/>
        </p:nvPicPr>
        <p:blipFill>
          <a:blip r:embed="rId9" cstate="print"/>
          <a:stretch>
            <a:fillRect/>
          </a:stretch>
        </p:blipFill>
        <p:spPr>
          <a:xfrm>
            <a:off x="350520" y="289560"/>
            <a:ext cx="8412480" cy="6309360"/>
          </a:xfrm>
          <a:prstGeom prst="rect">
            <a:avLst/>
          </a:prstGeom>
        </p:spPr>
      </p:pic>
      <p:sp>
        <p:nvSpPr>
          <p:cNvPr id="11" name="Rectangle 10"/>
          <p:cNvSpPr/>
          <p:nvPr/>
        </p:nvSpPr>
        <p:spPr>
          <a:xfrm>
            <a:off x="2962695" y="609601"/>
            <a:ext cx="3280449"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Biolistic Transformation</a:t>
            </a:r>
          </a:p>
        </p:txBody>
      </p:sp>
      <p:pic>
        <p:nvPicPr>
          <p:cNvPr id="12" name="Picture 11" descr="gene-gun.jpg"/>
          <p:cNvPicPr>
            <a:picLocks noChangeAspect="1"/>
          </p:cNvPicPr>
          <p:nvPr/>
        </p:nvPicPr>
        <p:blipFill>
          <a:blip r:embed="rId10" cstate="print"/>
          <a:stretch>
            <a:fillRect/>
          </a:stretch>
        </p:blipFill>
        <p:spPr>
          <a:xfrm>
            <a:off x="2496312" y="1369882"/>
            <a:ext cx="4151376" cy="4118238"/>
          </a:xfrm>
          <a:prstGeom prst="rect">
            <a:avLst/>
          </a:prstGeom>
        </p:spPr>
      </p:pic>
      <p:pic>
        <p:nvPicPr>
          <p:cNvPr id="13" name="Picture 12" descr="pds_1000_diagm.gif"/>
          <p:cNvPicPr>
            <a:picLocks/>
          </p:cNvPicPr>
          <p:nvPr/>
        </p:nvPicPr>
        <p:blipFill>
          <a:blip r:embed="rId11" cstate="print"/>
          <a:stretch>
            <a:fillRect/>
          </a:stretch>
        </p:blipFill>
        <p:spPr>
          <a:xfrm>
            <a:off x="2514600" y="1371600"/>
            <a:ext cx="4114800" cy="4114800"/>
          </a:xfrm>
          <a:prstGeom prst="rect">
            <a:avLst/>
          </a:prstGeom>
        </p:spPr>
      </p:pic>
      <p:sp>
        <p:nvSpPr>
          <p:cNvPr id="14" name="Rectangle 13"/>
          <p:cNvSpPr/>
          <p:nvPr/>
        </p:nvSpPr>
        <p:spPr>
          <a:xfrm>
            <a:off x="1522045" y="609601"/>
            <a:ext cx="6172266"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PDS-1000/He Biolistic Transformation System</a:t>
            </a:r>
          </a:p>
        </p:txBody>
      </p:sp>
      <p:sp>
        <p:nvSpPr>
          <p:cNvPr id="15" name="Rectangle 14"/>
          <p:cNvSpPr/>
          <p:nvPr/>
        </p:nvSpPr>
        <p:spPr>
          <a:xfrm>
            <a:off x="3487761" y="609601"/>
            <a:ext cx="2168478"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Electroporation</a:t>
            </a:r>
          </a:p>
        </p:txBody>
      </p:sp>
      <p:pic>
        <p:nvPicPr>
          <p:cNvPr id="16" name="Picture 15" descr="Electroporation.png"/>
          <p:cNvPicPr>
            <a:picLocks noChangeAspect="1"/>
          </p:cNvPicPr>
          <p:nvPr/>
        </p:nvPicPr>
        <p:blipFill>
          <a:blip r:embed="rId12" cstate="print"/>
          <a:stretch>
            <a:fillRect/>
          </a:stretch>
        </p:blipFill>
        <p:spPr>
          <a:xfrm>
            <a:off x="3086100" y="1223963"/>
            <a:ext cx="2857500" cy="4410076"/>
          </a:xfrm>
          <a:prstGeom prst="rect">
            <a:avLst/>
          </a:prstGeom>
        </p:spPr>
      </p:pic>
      <p:sp>
        <p:nvSpPr>
          <p:cNvPr id="17" name="Rectangle 16"/>
          <p:cNvSpPr/>
          <p:nvPr/>
        </p:nvSpPr>
        <p:spPr>
          <a:xfrm>
            <a:off x="3570575" y="609601"/>
            <a:ext cx="2037737"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Microinjection</a:t>
            </a:r>
          </a:p>
        </p:txBody>
      </p:sp>
      <p:pic>
        <p:nvPicPr>
          <p:cNvPr id="18" name="Picture 17" descr="micro-injection-process.jpeg"/>
          <p:cNvPicPr>
            <a:picLocks noChangeAspect="1"/>
          </p:cNvPicPr>
          <p:nvPr/>
        </p:nvPicPr>
        <p:blipFill>
          <a:blip r:embed="rId13" cstate="print"/>
          <a:stretch>
            <a:fillRect/>
          </a:stretch>
        </p:blipFill>
        <p:spPr>
          <a:xfrm>
            <a:off x="2386015" y="2290763"/>
            <a:ext cx="4371975" cy="2276476"/>
          </a:xfrm>
          <a:prstGeom prst="rect">
            <a:avLst/>
          </a:prstGeom>
        </p:spPr>
      </p:pic>
      <p:pic>
        <p:nvPicPr>
          <p:cNvPr id="19" name="Picture 18" descr="microinjection.jpg"/>
          <p:cNvPicPr>
            <a:picLocks noChangeAspect="1"/>
          </p:cNvPicPr>
          <p:nvPr/>
        </p:nvPicPr>
        <p:blipFill>
          <a:blip r:embed="rId14" cstate="print"/>
          <a:stretch>
            <a:fillRect/>
          </a:stretch>
        </p:blipFill>
        <p:spPr>
          <a:xfrm>
            <a:off x="2133600" y="1600200"/>
            <a:ext cx="4876800" cy="3657600"/>
          </a:xfrm>
          <a:prstGeom prst="rect">
            <a:avLst/>
          </a:prstGeom>
        </p:spPr>
      </p:pic>
      <p:sp>
        <p:nvSpPr>
          <p:cNvPr id="20" name="Rectangle 19"/>
          <p:cNvSpPr/>
          <p:nvPr/>
        </p:nvSpPr>
        <p:spPr>
          <a:xfrm>
            <a:off x="1163481" y="609601"/>
            <a:ext cx="6912918"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Polyethylene Glycol (PEG) Mediated Transformation</a:t>
            </a:r>
          </a:p>
        </p:txBody>
      </p:sp>
      <p:pic>
        <p:nvPicPr>
          <p:cNvPr id="21" name="Picture 20" descr="peg.jpg"/>
          <p:cNvPicPr>
            <a:picLocks noChangeAspect="1"/>
          </p:cNvPicPr>
          <p:nvPr/>
        </p:nvPicPr>
        <p:blipFill>
          <a:blip r:embed="rId15" cstate="print"/>
          <a:stretch>
            <a:fillRect/>
          </a:stretch>
        </p:blipFill>
        <p:spPr>
          <a:xfrm>
            <a:off x="2667000" y="2190751"/>
            <a:ext cx="3810000" cy="3371850"/>
          </a:xfrm>
          <a:prstGeom prst="rect">
            <a:avLst/>
          </a:prstGeom>
        </p:spPr>
      </p:pic>
      <p:pic>
        <p:nvPicPr>
          <p:cNvPr id="22" name="Picture 21" descr="Polyethylene_glycol_chemical_structure.png"/>
          <p:cNvPicPr>
            <a:picLocks noChangeAspect="1"/>
          </p:cNvPicPr>
          <p:nvPr/>
        </p:nvPicPr>
        <p:blipFill>
          <a:blip r:embed="rId16" cstate="print"/>
          <a:stretch>
            <a:fillRect/>
          </a:stretch>
        </p:blipFill>
        <p:spPr>
          <a:xfrm>
            <a:off x="1143000" y="1524000"/>
            <a:ext cx="1790700" cy="581026"/>
          </a:xfrm>
          <a:prstGeom prst="rect">
            <a:avLst/>
          </a:prstGeom>
        </p:spPr>
      </p:pic>
      <p:sp>
        <p:nvSpPr>
          <p:cNvPr id="23" name="Rectangle 22"/>
          <p:cNvSpPr/>
          <p:nvPr/>
        </p:nvSpPr>
        <p:spPr>
          <a:xfrm>
            <a:off x="1667968" y="609601"/>
            <a:ext cx="5808064" cy="461665"/>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lgn="ctr"/>
            <a:r>
              <a:rPr lang="en-US" sz="2400" dirty="0" smtClean="0">
                <a:solidFill>
                  <a:schemeClr val="bg1"/>
                </a:solidFill>
                <a:latin typeface="Bell MT" pitchFamily="18" charset="0"/>
              </a:rPr>
              <a:t>Comparison of Methods of Transformation </a:t>
            </a:r>
          </a:p>
        </p:txBody>
      </p:sp>
      <p:pic>
        <p:nvPicPr>
          <p:cNvPr id="24" name="Picture 23" descr="transformation_methods.gif"/>
          <p:cNvPicPr>
            <a:picLocks noChangeAspect="1"/>
          </p:cNvPicPr>
          <p:nvPr/>
        </p:nvPicPr>
        <p:blipFill>
          <a:blip r:embed="rId17" cstate="print"/>
          <a:stretch>
            <a:fillRect/>
          </a:stretch>
        </p:blipFill>
        <p:spPr>
          <a:xfrm>
            <a:off x="2271715" y="2257426"/>
            <a:ext cx="4600575" cy="2343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2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3" presetClass="exit" presetSubtype="32" fill="hold" nodeType="clickEffect">
                                  <p:stCondLst>
                                    <p:cond delay="0"/>
                                  </p:stCondLst>
                                  <p:childTnLst>
                                    <p:anim calcmode="lin" valueType="num">
                                      <p:cBhvr>
                                        <p:cTn id="32" dur="500"/>
                                        <p:tgtEl>
                                          <p:spTgt spid="9"/>
                                        </p:tgtEl>
                                        <p:attrNameLst>
                                          <p:attrName>ppt_w</p:attrName>
                                        </p:attrNameLst>
                                      </p:cBhvr>
                                      <p:tavLst>
                                        <p:tav tm="0">
                                          <p:val>
                                            <p:strVal val="ppt_w"/>
                                          </p:val>
                                        </p:tav>
                                        <p:tav tm="100000">
                                          <p:val>
                                            <p:fltVal val="0"/>
                                          </p:val>
                                        </p:tav>
                                      </p:tavLst>
                                    </p:anim>
                                    <p:anim calcmode="lin" valueType="num">
                                      <p:cBhvr>
                                        <p:cTn id="33" dur="500"/>
                                        <p:tgtEl>
                                          <p:spTgt spid="9"/>
                                        </p:tgtEl>
                                        <p:attrNameLst>
                                          <p:attrName>ppt_h</p:attrName>
                                        </p:attrNameLst>
                                      </p:cBhvr>
                                      <p:tavLst>
                                        <p:tav tm="0">
                                          <p:val>
                                            <p:strVal val="ppt_h"/>
                                          </p:val>
                                        </p:tav>
                                        <p:tav tm="100000">
                                          <p:val>
                                            <p:fltVal val="0"/>
                                          </p:val>
                                        </p:tav>
                                      </p:tavLst>
                                    </p:anim>
                                    <p:set>
                                      <p:cBhvr>
                                        <p:cTn id="34" dur="1" fill="hold">
                                          <p:stCondLst>
                                            <p:cond delay="499"/>
                                          </p:stCondLst>
                                        </p:cTn>
                                        <p:tgtEl>
                                          <p:spTgt spid="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23" presetClass="entr" presetSubtype="16"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xit" presetSubtype="32" fill="hold" nodeType="clickEffect">
                                  <p:stCondLst>
                                    <p:cond delay="0"/>
                                  </p:stCondLst>
                                  <p:childTnLst>
                                    <p:anim calcmode="lin" valueType="num">
                                      <p:cBhvr>
                                        <p:cTn id="48" dur="500"/>
                                        <p:tgtEl>
                                          <p:spTgt spid="7"/>
                                        </p:tgtEl>
                                        <p:attrNameLst>
                                          <p:attrName>ppt_w</p:attrName>
                                        </p:attrNameLst>
                                      </p:cBhvr>
                                      <p:tavLst>
                                        <p:tav tm="0">
                                          <p:val>
                                            <p:strVal val="ppt_w"/>
                                          </p:val>
                                        </p:tav>
                                        <p:tav tm="100000">
                                          <p:val>
                                            <p:fltVal val="0"/>
                                          </p:val>
                                        </p:tav>
                                      </p:tavLst>
                                    </p:anim>
                                    <p:anim calcmode="lin" valueType="num">
                                      <p:cBhvr>
                                        <p:cTn id="49" dur="500"/>
                                        <p:tgtEl>
                                          <p:spTgt spid="7"/>
                                        </p:tgtEl>
                                        <p:attrNameLst>
                                          <p:attrName>ppt_h</p:attrName>
                                        </p:attrNameLst>
                                      </p:cBhvr>
                                      <p:tavLst>
                                        <p:tav tm="0">
                                          <p:val>
                                            <p:strVal val="ppt_h"/>
                                          </p:val>
                                        </p:tav>
                                        <p:tav tm="100000">
                                          <p:val>
                                            <p:fltVal val="0"/>
                                          </p:val>
                                        </p:tav>
                                      </p:tavLst>
                                    </p:anim>
                                    <p:set>
                                      <p:cBhvr>
                                        <p:cTn id="50" dur="1" fill="hold">
                                          <p:stCondLst>
                                            <p:cond delay="499"/>
                                          </p:stCondLst>
                                        </p:cTn>
                                        <p:tgtEl>
                                          <p:spTgt spid="7"/>
                                        </p:tgtEl>
                                        <p:attrNameLst>
                                          <p:attrName>style.visibility</p:attrName>
                                        </p:attrNameLst>
                                      </p:cBhvr>
                                      <p:to>
                                        <p:strVal val="hidden"/>
                                      </p:to>
                                    </p:set>
                                  </p:childTnLst>
                                </p:cTn>
                              </p:par>
                              <p:par>
                                <p:cTn id="51" presetID="23" presetClass="entr" presetSubtype="16"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xit" presetSubtype="32" fill="hold" nodeType="clickEffect">
                                  <p:stCondLst>
                                    <p:cond delay="0"/>
                                  </p:stCondLst>
                                  <p:childTnLst>
                                    <p:anim calcmode="lin" valueType="num">
                                      <p:cBhvr>
                                        <p:cTn id="58" dur="500"/>
                                        <p:tgtEl>
                                          <p:spTgt spid="10"/>
                                        </p:tgtEl>
                                        <p:attrNameLst>
                                          <p:attrName>ppt_w</p:attrName>
                                        </p:attrNameLst>
                                      </p:cBhvr>
                                      <p:tavLst>
                                        <p:tav tm="0">
                                          <p:val>
                                            <p:strVal val="ppt_w"/>
                                          </p:val>
                                        </p:tav>
                                        <p:tav tm="100000">
                                          <p:val>
                                            <p:fltVal val="0"/>
                                          </p:val>
                                        </p:tav>
                                      </p:tavLst>
                                    </p:anim>
                                    <p:anim calcmode="lin" valueType="num">
                                      <p:cBhvr>
                                        <p:cTn id="59" dur="500"/>
                                        <p:tgtEl>
                                          <p:spTgt spid="10"/>
                                        </p:tgtEl>
                                        <p:attrNameLst>
                                          <p:attrName>ppt_h</p:attrName>
                                        </p:attrNameLst>
                                      </p:cBhvr>
                                      <p:tavLst>
                                        <p:tav tm="0">
                                          <p:val>
                                            <p:strVal val="ppt_h"/>
                                          </p:val>
                                        </p:tav>
                                        <p:tav tm="100000">
                                          <p:val>
                                            <p:fltVal val="0"/>
                                          </p:val>
                                        </p:tav>
                                      </p:tavLst>
                                    </p:anim>
                                    <p:set>
                                      <p:cBhvr>
                                        <p:cTn id="60" dur="1" fill="hold">
                                          <p:stCondLst>
                                            <p:cond delay="499"/>
                                          </p:stCondLst>
                                        </p:cTn>
                                        <p:tgtEl>
                                          <p:spTgt spid="10"/>
                                        </p:tgtEl>
                                        <p:attrNameLst>
                                          <p:attrName>style.visibility</p:attrName>
                                        </p:attrNameLst>
                                      </p:cBhvr>
                                      <p:to>
                                        <p:strVal val="hidden"/>
                                      </p:to>
                                    </p:set>
                                  </p:childTnLst>
                                </p:cTn>
                              </p:par>
                              <p:par>
                                <p:cTn id="61" presetID="9" presetClass="exit" presetSubtype="0" fill="hold" grpId="1" nodeType="withEffect">
                                  <p:stCondLst>
                                    <p:cond delay="0"/>
                                  </p:stCondLst>
                                  <p:childTnLst>
                                    <p:animEffect transition="out" filter="dissolve">
                                      <p:cBhvr>
                                        <p:cTn id="62" dur="500"/>
                                        <p:tgtEl>
                                          <p:spTgt spid="3"/>
                                        </p:tgtEl>
                                      </p:cBhvr>
                                    </p:animEffect>
                                    <p:set>
                                      <p:cBhvr>
                                        <p:cTn id="63" dur="1" fill="hold">
                                          <p:stCondLst>
                                            <p:cond delay="499"/>
                                          </p:stCondLst>
                                        </p:cTn>
                                        <p:tgtEl>
                                          <p:spTgt spid="3"/>
                                        </p:tgtEl>
                                        <p:attrNameLst>
                                          <p:attrName>style.visibility</p:attrName>
                                        </p:attrNameLst>
                                      </p:cBhvr>
                                      <p:to>
                                        <p:strVal val="hidden"/>
                                      </p:to>
                                    </p:set>
                                  </p:child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dissolve">
                                      <p:cBhvr>
                                        <p:cTn id="67" dur="500"/>
                                        <p:tgtEl>
                                          <p:spTgt spid="11"/>
                                        </p:tgtEl>
                                      </p:cBhvr>
                                    </p:animEffect>
                                  </p:childTnLst>
                                </p:cTn>
                              </p:par>
                              <p:par>
                                <p:cTn id="68" presetID="9" presetClass="entr" presetSubtype="0" fill="hold"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dissolve">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xit" presetSubtype="0" fill="hold" nodeType="clickEffect">
                                  <p:stCondLst>
                                    <p:cond delay="0"/>
                                  </p:stCondLst>
                                  <p:childTnLst>
                                    <p:animEffect transition="out" filter="dissolve">
                                      <p:cBhvr>
                                        <p:cTn id="74" dur="500"/>
                                        <p:tgtEl>
                                          <p:spTgt spid="12"/>
                                        </p:tgtEl>
                                      </p:cBhvr>
                                    </p:animEffect>
                                    <p:set>
                                      <p:cBhvr>
                                        <p:cTn id="75" dur="1" fill="hold">
                                          <p:stCondLst>
                                            <p:cond delay="499"/>
                                          </p:stCondLst>
                                        </p:cTn>
                                        <p:tgtEl>
                                          <p:spTgt spid="12"/>
                                        </p:tgtEl>
                                        <p:attrNameLst>
                                          <p:attrName>style.visibility</p:attrName>
                                        </p:attrNameLst>
                                      </p:cBhvr>
                                      <p:to>
                                        <p:strVal val="hidden"/>
                                      </p:to>
                                    </p:set>
                                  </p:childTnLst>
                                </p:cTn>
                              </p:par>
                              <p:par>
                                <p:cTn id="76" presetID="9" presetClass="exit" presetSubtype="0" fill="hold" grpId="1" nodeType="withEffect">
                                  <p:stCondLst>
                                    <p:cond delay="0"/>
                                  </p:stCondLst>
                                  <p:childTnLst>
                                    <p:animEffect transition="out" filter="dissolve">
                                      <p:cBhvr>
                                        <p:cTn id="77" dur="500"/>
                                        <p:tgtEl>
                                          <p:spTgt spid="11"/>
                                        </p:tgtEl>
                                      </p:cBhvr>
                                    </p:animEffect>
                                    <p:set>
                                      <p:cBhvr>
                                        <p:cTn id="78" dur="1" fill="hold">
                                          <p:stCondLst>
                                            <p:cond delay="499"/>
                                          </p:stCondLst>
                                        </p:cTn>
                                        <p:tgtEl>
                                          <p:spTgt spid="11"/>
                                        </p:tgtEl>
                                        <p:attrNameLst>
                                          <p:attrName>style.visibility</p:attrName>
                                        </p:attrNameLst>
                                      </p:cBhvr>
                                      <p:to>
                                        <p:strVal val="hidden"/>
                                      </p:to>
                                    </p:set>
                                  </p:childTnLst>
                                </p:cTn>
                              </p:par>
                            </p:childTnLst>
                          </p:cTn>
                        </p:par>
                        <p:par>
                          <p:cTn id="79" fill="hold">
                            <p:stCondLst>
                              <p:cond delay="500"/>
                            </p:stCondLst>
                            <p:childTnLst>
                              <p:par>
                                <p:cTn id="80" presetID="9" presetClass="entr" presetSubtype="0" fill="hold" grpId="0" nodeType="after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dissolve">
                                      <p:cBhvr>
                                        <p:cTn id="82" dur="500"/>
                                        <p:tgtEl>
                                          <p:spTgt spid="14"/>
                                        </p:tgtEl>
                                      </p:cBhvr>
                                    </p:animEffect>
                                  </p:childTnLst>
                                </p:cTn>
                              </p:par>
                              <p:par>
                                <p:cTn id="83" presetID="9" presetClass="entr" presetSubtype="0" fill="hold" nodeType="with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dissolve">
                                      <p:cBhvr>
                                        <p:cTn id="85" dur="500"/>
                                        <p:tgtEl>
                                          <p:spTgt spid="13"/>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xit" presetSubtype="0" fill="hold" grpId="1" nodeType="clickEffect">
                                  <p:stCondLst>
                                    <p:cond delay="0"/>
                                  </p:stCondLst>
                                  <p:childTnLst>
                                    <p:animEffect transition="out" filter="dissolv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par>
                                <p:cTn id="91" presetID="9" presetClass="exit" presetSubtype="0" fill="hold" nodeType="withEffect">
                                  <p:stCondLst>
                                    <p:cond delay="0"/>
                                  </p:stCondLst>
                                  <p:childTnLst>
                                    <p:animEffect transition="out" filter="dissolve">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childTnLst>
                          </p:cTn>
                        </p:par>
                        <p:par>
                          <p:cTn id="94" fill="hold">
                            <p:stCondLst>
                              <p:cond delay="500"/>
                            </p:stCondLst>
                            <p:childTnLst>
                              <p:par>
                                <p:cTn id="95" presetID="9" presetClass="entr" presetSubtype="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dissolve">
                                      <p:cBhvr>
                                        <p:cTn id="97" dur="500"/>
                                        <p:tgtEl>
                                          <p:spTgt spid="15"/>
                                        </p:tgtEl>
                                      </p:cBhvr>
                                    </p:animEffect>
                                  </p:childTnLst>
                                </p:cTn>
                              </p:par>
                              <p:par>
                                <p:cTn id="98" presetID="9" presetClass="entr" presetSubtype="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dissolve">
                                      <p:cBhvr>
                                        <p:cTn id="100" dur="50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xit" presetSubtype="0" fill="hold" nodeType="clickEffect">
                                  <p:stCondLst>
                                    <p:cond delay="0"/>
                                  </p:stCondLst>
                                  <p:childTnLst>
                                    <p:animEffect transition="out" filter="dissolve">
                                      <p:cBhvr>
                                        <p:cTn id="104" dur="500"/>
                                        <p:tgtEl>
                                          <p:spTgt spid="16"/>
                                        </p:tgtEl>
                                      </p:cBhvr>
                                    </p:animEffect>
                                    <p:set>
                                      <p:cBhvr>
                                        <p:cTn id="105" dur="1" fill="hold">
                                          <p:stCondLst>
                                            <p:cond delay="499"/>
                                          </p:stCondLst>
                                        </p:cTn>
                                        <p:tgtEl>
                                          <p:spTgt spid="16"/>
                                        </p:tgtEl>
                                        <p:attrNameLst>
                                          <p:attrName>style.visibility</p:attrName>
                                        </p:attrNameLst>
                                      </p:cBhvr>
                                      <p:to>
                                        <p:strVal val="hidden"/>
                                      </p:to>
                                    </p:set>
                                  </p:childTnLst>
                                </p:cTn>
                              </p:par>
                              <p:par>
                                <p:cTn id="106" presetID="9" presetClass="exit" presetSubtype="0" fill="hold" grpId="1" nodeType="withEffect">
                                  <p:stCondLst>
                                    <p:cond delay="0"/>
                                  </p:stCondLst>
                                  <p:childTnLst>
                                    <p:animEffect transition="out" filter="dissolve">
                                      <p:cBhvr>
                                        <p:cTn id="107" dur="500"/>
                                        <p:tgtEl>
                                          <p:spTgt spid="15"/>
                                        </p:tgtEl>
                                      </p:cBhvr>
                                    </p:animEffect>
                                    <p:set>
                                      <p:cBhvr>
                                        <p:cTn id="108" dur="1" fill="hold">
                                          <p:stCondLst>
                                            <p:cond delay="499"/>
                                          </p:stCondLst>
                                        </p:cTn>
                                        <p:tgtEl>
                                          <p:spTgt spid="15"/>
                                        </p:tgtEl>
                                        <p:attrNameLst>
                                          <p:attrName>style.visibility</p:attrName>
                                        </p:attrNameLst>
                                      </p:cBhvr>
                                      <p:to>
                                        <p:strVal val="hidden"/>
                                      </p:to>
                                    </p:set>
                                  </p:childTnLst>
                                </p:cTn>
                              </p:par>
                            </p:childTnLst>
                          </p:cTn>
                        </p:par>
                        <p:par>
                          <p:cTn id="109" fill="hold">
                            <p:stCondLst>
                              <p:cond delay="500"/>
                            </p:stCondLst>
                            <p:childTnLst>
                              <p:par>
                                <p:cTn id="110" presetID="9" presetClass="entr" presetSubtype="0" fill="hold" grpId="0" nodeType="after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dissolve">
                                      <p:cBhvr>
                                        <p:cTn id="112" dur="500"/>
                                        <p:tgtEl>
                                          <p:spTgt spid="17"/>
                                        </p:tgtEl>
                                      </p:cBhvr>
                                    </p:animEffect>
                                  </p:childTnLst>
                                </p:cTn>
                              </p:par>
                              <p:par>
                                <p:cTn id="113" presetID="9" presetClass="entr" presetSubtype="0" fill="hold" nodeType="withEffect">
                                  <p:stCondLst>
                                    <p:cond delay="0"/>
                                  </p:stCondLst>
                                  <p:childTnLst>
                                    <p:set>
                                      <p:cBhvr>
                                        <p:cTn id="114" dur="1" fill="hold">
                                          <p:stCondLst>
                                            <p:cond delay="0"/>
                                          </p:stCondLst>
                                        </p:cTn>
                                        <p:tgtEl>
                                          <p:spTgt spid="18"/>
                                        </p:tgtEl>
                                        <p:attrNameLst>
                                          <p:attrName>style.visibility</p:attrName>
                                        </p:attrNameLst>
                                      </p:cBhvr>
                                      <p:to>
                                        <p:strVal val="visible"/>
                                      </p:to>
                                    </p:set>
                                    <p:animEffect transition="in" filter="dissolve">
                                      <p:cBhvr>
                                        <p:cTn id="115" dur="500"/>
                                        <p:tgtEl>
                                          <p:spTgt spid="18"/>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nodeType="clickEffect">
                                  <p:stCondLst>
                                    <p:cond delay="0"/>
                                  </p:stCondLst>
                                  <p:childTnLst>
                                    <p:animEffect transition="out" filter="dissolve">
                                      <p:cBhvr>
                                        <p:cTn id="119" dur="500"/>
                                        <p:tgtEl>
                                          <p:spTgt spid="18"/>
                                        </p:tgtEl>
                                      </p:cBhvr>
                                    </p:animEffect>
                                    <p:set>
                                      <p:cBhvr>
                                        <p:cTn id="120" dur="1" fill="hold">
                                          <p:stCondLst>
                                            <p:cond delay="499"/>
                                          </p:stCondLst>
                                        </p:cTn>
                                        <p:tgtEl>
                                          <p:spTgt spid="18"/>
                                        </p:tgtEl>
                                        <p:attrNameLst>
                                          <p:attrName>style.visibility</p:attrName>
                                        </p:attrNameLst>
                                      </p:cBhvr>
                                      <p:to>
                                        <p:strVal val="hidden"/>
                                      </p:to>
                                    </p:set>
                                  </p:childTnLst>
                                </p:cTn>
                              </p:par>
                              <p:par>
                                <p:cTn id="121" presetID="9" presetClass="entr" presetSubtype="0" fill="hold" nodeType="with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dissolve">
                                      <p:cBhvr>
                                        <p:cTn id="123" dur="500"/>
                                        <p:tgtEl>
                                          <p:spTgt spid="19"/>
                                        </p:tgtEl>
                                      </p:cBhvr>
                                    </p:animEffect>
                                  </p:childTnLst>
                                </p:cTn>
                              </p:par>
                            </p:childTnLst>
                          </p:cTn>
                        </p:par>
                      </p:childTnLst>
                    </p:cTn>
                  </p:par>
                  <p:par>
                    <p:cTn id="124" fill="hold">
                      <p:stCondLst>
                        <p:cond delay="indefinite"/>
                      </p:stCondLst>
                      <p:childTnLst>
                        <p:par>
                          <p:cTn id="125" fill="hold">
                            <p:stCondLst>
                              <p:cond delay="0"/>
                            </p:stCondLst>
                            <p:childTnLst>
                              <p:par>
                                <p:cTn id="126" presetID="9" presetClass="exit" presetSubtype="0" fill="hold" grpId="1" nodeType="clickEffect">
                                  <p:stCondLst>
                                    <p:cond delay="0"/>
                                  </p:stCondLst>
                                  <p:childTnLst>
                                    <p:animEffect transition="out" filter="dissolve">
                                      <p:cBhvr>
                                        <p:cTn id="127" dur="500"/>
                                        <p:tgtEl>
                                          <p:spTgt spid="17"/>
                                        </p:tgtEl>
                                      </p:cBhvr>
                                    </p:animEffect>
                                    <p:set>
                                      <p:cBhvr>
                                        <p:cTn id="128" dur="1" fill="hold">
                                          <p:stCondLst>
                                            <p:cond delay="499"/>
                                          </p:stCondLst>
                                        </p:cTn>
                                        <p:tgtEl>
                                          <p:spTgt spid="17"/>
                                        </p:tgtEl>
                                        <p:attrNameLst>
                                          <p:attrName>style.visibility</p:attrName>
                                        </p:attrNameLst>
                                      </p:cBhvr>
                                      <p:to>
                                        <p:strVal val="hidden"/>
                                      </p:to>
                                    </p:set>
                                  </p:childTnLst>
                                </p:cTn>
                              </p:par>
                              <p:par>
                                <p:cTn id="129" presetID="9" presetClass="exit" presetSubtype="0" fill="hold" nodeType="withEffect">
                                  <p:stCondLst>
                                    <p:cond delay="0"/>
                                  </p:stCondLst>
                                  <p:childTnLst>
                                    <p:animEffect transition="out" filter="dissolve">
                                      <p:cBhvr>
                                        <p:cTn id="130" dur="500"/>
                                        <p:tgtEl>
                                          <p:spTgt spid="19"/>
                                        </p:tgtEl>
                                      </p:cBhvr>
                                    </p:animEffect>
                                    <p:set>
                                      <p:cBhvr>
                                        <p:cTn id="131" dur="1" fill="hold">
                                          <p:stCondLst>
                                            <p:cond delay="499"/>
                                          </p:stCondLst>
                                        </p:cTn>
                                        <p:tgtEl>
                                          <p:spTgt spid="19"/>
                                        </p:tgtEl>
                                        <p:attrNameLst>
                                          <p:attrName>style.visibility</p:attrName>
                                        </p:attrNameLst>
                                      </p:cBhvr>
                                      <p:to>
                                        <p:strVal val="hidden"/>
                                      </p:to>
                                    </p:set>
                                  </p:childTnLst>
                                </p:cTn>
                              </p:par>
                            </p:childTnLst>
                          </p:cTn>
                        </p:par>
                        <p:par>
                          <p:cTn id="132" fill="hold">
                            <p:stCondLst>
                              <p:cond delay="500"/>
                            </p:stCondLst>
                            <p:childTnLst>
                              <p:par>
                                <p:cTn id="133" presetID="9" presetClass="entr" presetSubtype="0" fill="hold" grpId="0" nodeType="after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dissolve">
                                      <p:cBhvr>
                                        <p:cTn id="135" dur="500"/>
                                        <p:tgtEl>
                                          <p:spTgt spid="20"/>
                                        </p:tgtEl>
                                      </p:cBhvr>
                                    </p:animEffect>
                                  </p:childTnLst>
                                </p:cTn>
                              </p:par>
                              <p:par>
                                <p:cTn id="136" presetID="9" presetClass="entr" presetSubtype="0" fill="hold" nodeType="with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dissolve">
                                      <p:cBhvr>
                                        <p:cTn id="138" dur="500"/>
                                        <p:tgtEl>
                                          <p:spTgt spid="21"/>
                                        </p:tgtEl>
                                      </p:cBhvr>
                                    </p:animEffect>
                                  </p:childTnLst>
                                </p:cTn>
                              </p:par>
                              <p:par>
                                <p:cTn id="139" presetID="9" presetClass="entr" presetSubtype="0" fill="hold" nodeType="with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dissolve">
                                      <p:cBhvr>
                                        <p:cTn id="141" dur="500"/>
                                        <p:tgtEl>
                                          <p:spTgt spid="22"/>
                                        </p:tgtEl>
                                      </p:cBhvr>
                                    </p:animEffect>
                                  </p:childTnLst>
                                </p:cTn>
                              </p:par>
                            </p:childTnLst>
                          </p:cTn>
                        </p:par>
                      </p:childTnLst>
                    </p:cTn>
                  </p:par>
                  <p:par>
                    <p:cTn id="142" fill="hold">
                      <p:stCondLst>
                        <p:cond delay="indefinite"/>
                      </p:stCondLst>
                      <p:childTnLst>
                        <p:par>
                          <p:cTn id="143" fill="hold">
                            <p:stCondLst>
                              <p:cond delay="0"/>
                            </p:stCondLst>
                            <p:childTnLst>
                              <p:par>
                                <p:cTn id="144" presetID="9" presetClass="exit" presetSubtype="0" fill="hold" grpId="1" nodeType="clickEffect">
                                  <p:stCondLst>
                                    <p:cond delay="0"/>
                                  </p:stCondLst>
                                  <p:childTnLst>
                                    <p:animEffect transition="out" filter="dissolve">
                                      <p:cBhvr>
                                        <p:cTn id="145" dur="500"/>
                                        <p:tgtEl>
                                          <p:spTgt spid="20"/>
                                        </p:tgtEl>
                                      </p:cBhvr>
                                    </p:animEffect>
                                    <p:set>
                                      <p:cBhvr>
                                        <p:cTn id="146" dur="1" fill="hold">
                                          <p:stCondLst>
                                            <p:cond delay="499"/>
                                          </p:stCondLst>
                                        </p:cTn>
                                        <p:tgtEl>
                                          <p:spTgt spid="20"/>
                                        </p:tgtEl>
                                        <p:attrNameLst>
                                          <p:attrName>style.visibility</p:attrName>
                                        </p:attrNameLst>
                                      </p:cBhvr>
                                      <p:to>
                                        <p:strVal val="hidden"/>
                                      </p:to>
                                    </p:set>
                                  </p:childTnLst>
                                </p:cTn>
                              </p:par>
                              <p:par>
                                <p:cTn id="147" presetID="9" presetClass="exit" presetSubtype="0" fill="hold" nodeType="withEffect">
                                  <p:stCondLst>
                                    <p:cond delay="0"/>
                                  </p:stCondLst>
                                  <p:childTnLst>
                                    <p:animEffect transition="out" filter="dissolve">
                                      <p:cBhvr>
                                        <p:cTn id="148" dur="500"/>
                                        <p:tgtEl>
                                          <p:spTgt spid="21"/>
                                        </p:tgtEl>
                                      </p:cBhvr>
                                    </p:animEffect>
                                    <p:set>
                                      <p:cBhvr>
                                        <p:cTn id="149" dur="1" fill="hold">
                                          <p:stCondLst>
                                            <p:cond delay="499"/>
                                          </p:stCondLst>
                                        </p:cTn>
                                        <p:tgtEl>
                                          <p:spTgt spid="21"/>
                                        </p:tgtEl>
                                        <p:attrNameLst>
                                          <p:attrName>style.visibility</p:attrName>
                                        </p:attrNameLst>
                                      </p:cBhvr>
                                      <p:to>
                                        <p:strVal val="hidden"/>
                                      </p:to>
                                    </p:set>
                                  </p:childTnLst>
                                </p:cTn>
                              </p:par>
                              <p:par>
                                <p:cTn id="150" presetID="9" presetClass="exit" presetSubtype="0" fill="hold" nodeType="withEffect">
                                  <p:stCondLst>
                                    <p:cond delay="0"/>
                                  </p:stCondLst>
                                  <p:childTnLst>
                                    <p:animEffect transition="out" filter="dissolve">
                                      <p:cBhvr>
                                        <p:cTn id="151" dur="500"/>
                                        <p:tgtEl>
                                          <p:spTgt spid="22"/>
                                        </p:tgtEl>
                                      </p:cBhvr>
                                    </p:animEffect>
                                    <p:set>
                                      <p:cBhvr>
                                        <p:cTn id="152" dur="1" fill="hold">
                                          <p:stCondLst>
                                            <p:cond delay="499"/>
                                          </p:stCondLst>
                                        </p:cTn>
                                        <p:tgtEl>
                                          <p:spTgt spid="22"/>
                                        </p:tgtEl>
                                        <p:attrNameLst>
                                          <p:attrName>style.visibility</p:attrName>
                                        </p:attrNameLst>
                                      </p:cBhvr>
                                      <p:to>
                                        <p:strVal val="hidden"/>
                                      </p:to>
                                    </p:set>
                                  </p:childTnLst>
                                </p:cTn>
                              </p:par>
                            </p:childTnLst>
                          </p:cTn>
                        </p:par>
                        <p:par>
                          <p:cTn id="153" fill="hold">
                            <p:stCondLst>
                              <p:cond delay="500"/>
                            </p:stCondLst>
                            <p:childTnLst>
                              <p:par>
                                <p:cTn id="154" presetID="9" presetClass="entr" presetSubtype="0"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Effect transition="in" filter="dissolve">
                                      <p:cBhvr>
                                        <p:cTn id="156" dur="500"/>
                                        <p:tgtEl>
                                          <p:spTgt spid="23"/>
                                        </p:tgtEl>
                                      </p:cBhvr>
                                    </p:animEffect>
                                  </p:childTnLst>
                                </p:cTn>
                              </p:par>
                              <p:par>
                                <p:cTn id="157" presetID="9" presetClass="entr" presetSubtype="0" fill="hold"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dissolve">
                                      <p:cBhvr>
                                        <p:cTn id="1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3" grpId="1" animBg="1"/>
      <p:bldP spid="11" grpId="0" animBg="1"/>
      <p:bldP spid="11" grpId="1" animBg="1"/>
      <p:bldP spid="14" grpId="0" animBg="1"/>
      <p:bldP spid="14" grpId="1" animBg="1"/>
      <p:bldP spid="15" grpId="0" animBg="1"/>
      <p:bldP spid="15" grpId="1" animBg="1"/>
      <p:bldP spid="17" grpId="0" animBg="1"/>
      <p:bldP spid="17" grpId="1" animBg="1"/>
      <p:bldP spid="20" grpId="0" animBg="1"/>
      <p:bldP spid="20" grpId="1"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2" name="Picture 1" descr="CASE STUDIES.gif"/>
          <p:cNvPicPr>
            <a:picLocks noChangeAspect="1"/>
          </p:cNvPicPr>
          <p:nvPr/>
        </p:nvPicPr>
        <p:blipFill>
          <a:blip r:embed="rId3" cstate="print"/>
          <a:stretch>
            <a:fillRect/>
          </a:stretch>
        </p:blipFill>
        <p:spPr>
          <a:xfrm>
            <a:off x="914400" y="685800"/>
            <a:ext cx="2286000" cy="1143000"/>
          </a:xfrm>
          <a:prstGeom prst="rect">
            <a:avLst/>
          </a:prstGeom>
        </p:spPr>
      </p:pic>
      <p:pic>
        <p:nvPicPr>
          <p:cNvPr id="1026" name="Picture 2"/>
          <p:cNvPicPr>
            <a:picLocks noChangeArrowheads="1"/>
          </p:cNvPicPr>
          <p:nvPr/>
        </p:nvPicPr>
        <p:blipFill>
          <a:blip r:embed="rId4" cstate="print"/>
          <a:srcRect/>
          <a:stretch>
            <a:fillRect/>
          </a:stretch>
        </p:blipFill>
        <p:spPr bwMode="auto">
          <a:xfrm>
            <a:off x="914400" y="5105400"/>
            <a:ext cx="1645920" cy="1188720"/>
          </a:xfrm>
          <a:prstGeom prst="rect">
            <a:avLst/>
          </a:prstGeom>
          <a:noFill/>
          <a:ln w="9525">
            <a:noFill/>
            <a:miter lim="800000"/>
            <a:headEnd/>
            <a:tailEnd/>
          </a:ln>
        </p:spPr>
      </p:pic>
      <p:sp>
        <p:nvSpPr>
          <p:cNvPr id="4" name="TextBox 3"/>
          <p:cNvSpPr txBox="1"/>
          <p:nvPr/>
        </p:nvSpPr>
        <p:spPr>
          <a:xfrm>
            <a:off x="2857500" y="914400"/>
            <a:ext cx="3429000" cy="707886"/>
          </a:xfrm>
          <a:prstGeom prst="rect">
            <a:avLst/>
          </a:prstGeom>
          <a:noFill/>
        </p:spPr>
        <p:txBody>
          <a:bodyPr wrap="square" rtlCol="0">
            <a:spAutoFit/>
          </a:bodyPr>
          <a:lstStyle/>
          <a:p>
            <a:pPr algn="ctr"/>
            <a:r>
              <a:rPr lang="en-US" sz="4000" dirty="0" smtClean="0">
                <a:solidFill>
                  <a:schemeClr val="bg1"/>
                </a:solidFill>
                <a:latin typeface="Bernard MT Condensed" pitchFamily="18" charset="0"/>
              </a:rPr>
              <a:t>Bt Cotton</a:t>
            </a:r>
            <a:endParaRPr lang="en-US" sz="4000" dirty="0">
              <a:solidFill>
                <a:schemeClr val="bg1"/>
              </a:solidFill>
              <a:latin typeface="Bernard MT Condensed" pitchFamily="18" charset="0"/>
            </a:endParaRPr>
          </a:p>
        </p:txBody>
      </p:sp>
      <p:sp>
        <p:nvSpPr>
          <p:cNvPr id="6" name="TextBox 5"/>
          <p:cNvSpPr txBox="1"/>
          <p:nvPr/>
        </p:nvSpPr>
        <p:spPr>
          <a:xfrm>
            <a:off x="914400" y="1981200"/>
            <a:ext cx="7543800" cy="289310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Bt Cotton is produced by inserting a synthetic version of a gene from the naturally occurring soil bacterium </a:t>
            </a:r>
            <a:r>
              <a:rPr lang="en-US" i="1" dirty="0" smtClean="0">
                <a:solidFill>
                  <a:srgbClr val="FF0000"/>
                </a:solidFill>
                <a:latin typeface="Times New Roman" pitchFamily="18" charset="0"/>
                <a:cs typeface="Times New Roman" pitchFamily="18" charset="0"/>
              </a:rPr>
              <a:t>Bacillus thuringiensis</a:t>
            </a:r>
            <a:r>
              <a:rPr lang="en-US" dirty="0" smtClean="0">
                <a:solidFill>
                  <a:schemeClr val="bg1"/>
                </a:solidFill>
                <a:latin typeface="Times New Roman" pitchFamily="18" charset="0"/>
                <a:cs typeface="Times New Roman" pitchFamily="18" charset="0"/>
              </a:rPr>
              <a:t>, into cotton. </a:t>
            </a:r>
          </a:p>
          <a:p>
            <a:pPr algn="just">
              <a:spcBef>
                <a:spcPts val="600"/>
              </a:spcBef>
              <a:buFont typeface="Wingdings" pitchFamily="2" charset="2"/>
              <a:buChar char="Ø"/>
            </a:pPr>
            <a:endParaRPr lang="en-US" dirty="0" smtClean="0">
              <a:solidFill>
                <a:schemeClr val="bg1"/>
              </a:solidFill>
              <a:latin typeface="Times New Roman" pitchFamily="18" charset="0"/>
              <a:cs typeface="Times New Roman" pitchFamily="18" charset="0"/>
            </a:endParaRP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primary reason this is done is to induce the plant to produce its own Bt toxin to destroy the </a:t>
            </a:r>
            <a:r>
              <a:rPr lang="en-US" b="1" dirty="0" smtClean="0">
                <a:solidFill>
                  <a:schemeClr val="bg1"/>
                </a:solidFill>
                <a:latin typeface="Times New Roman" pitchFamily="18" charset="0"/>
                <a:cs typeface="Times New Roman" pitchFamily="18" charset="0"/>
              </a:rPr>
              <a:t>bollworm</a:t>
            </a:r>
            <a:r>
              <a:rPr lang="en-US" dirty="0" smtClean="0">
                <a:solidFill>
                  <a:schemeClr val="bg1"/>
                </a:solidFill>
                <a:latin typeface="Times New Roman" pitchFamily="18" charset="0"/>
                <a:cs typeface="Times New Roman" pitchFamily="18" charset="0"/>
              </a:rPr>
              <a:t> </a:t>
            </a:r>
            <a:r>
              <a:rPr lang="en-US" i="1" dirty="0" smtClean="0">
                <a:solidFill>
                  <a:schemeClr val="bg1"/>
                </a:solidFill>
                <a:latin typeface="Times New Roman" pitchFamily="18" charset="0"/>
                <a:cs typeface="Times New Roman" pitchFamily="18" charset="0"/>
              </a:rPr>
              <a:t>(</a:t>
            </a:r>
            <a:r>
              <a:rPr lang="en-US" i="1" dirty="0" smtClean="0">
                <a:solidFill>
                  <a:srgbClr val="FF0000"/>
                </a:solidFill>
                <a:latin typeface="Times New Roman" pitchFamily="18" charset="0"/>
                <a:cs typeface="Times New Roman" pitchFamily="18" charset="0"/>
              </a:rPr>
              <a:t>Helicoverpa sp.</a:t>
            </a:r>
            <a:r>
              <a:rPr lang="en-US" i="1" dirty="0" smtClean="0">
                <a:solidFill>
                  <a:schemeClr val="bg1"/>
                </a:solidFill>
                <a:latin typeface="Times New Roman" pitchFamily="18" charset="0"/>
                <a:cs typeface="Times New Roman" pitchFamily="18" charset="0"/>
              </a:rPr>
              <a:t>),</a:t>
            </a:r>
            <a:r>
              <a:rPr lang="en-US" dirty="0" smtClean="0">
                <a:solidFill>
                  <a:schemeClr val="bg1"/>
                </a:solidFill>
                <a:latin typeface="Times New Roman" pitchFamily="18" charset="0"/>
                <a:cs typeface="Times New Roman" pitchFamily="18" charset="0"/>
              </a:rPr>
              <a:t> a major cotton pest. </a:t>
            </a:r>
          </a:p>
          <a:p>
            <a:pPr algn="just">
              <a:spcBef>
                <a:spcPts val="600"/>
              </a:spcBef>
              <a:buFont typeface="Wingdings" pitchFamily="2" charset="2"/>
              <a:buChar char="Ø"/>
            </a:pPr>
            <a:endParaRPr lang="en-US" dirty="0" smtClean="0">
              <a:solidFill>
                <a:schemeClr val="bg1"/>
              </a:solidFill>
              <a:latin typeface="Times New Roman" pitchFamily="18" charset="0"/>
              <a:cs typeface="Times New Roman" pitchFamily="18" charset="0"/>
            </a:endParaRPr>
          </a:p>
          <a:p>
            <a:pPr algn="just">
              <a:spcBef>
                <a:spcPts val="600"/>
              </a:spcBef>
              <a:buFont typeface="Wingdings" pitchFamily="2" charset="2"/>
              <a:buChar char="Ø"/>
            </a:pPr>
            <a:r>
              <a:rPr lang="en-US" dirty="0" smtClean="0">
                <a:solidFill>
                  <a:schemeClr val="bg1"/>
                </a:solidFill>
                <a:latin typeface="Times New Roman" pitchFamily="18" charset="0"/>
                <a:cs typeface="Times New Roman" pitchFamily="18" charset="0"/>
              </a:rPr>
              <a:t>The gene causes the production of </a:t>
            </a:r>
            <a:r>
              <a:rPr lang="el-GR" smtClean="0">
                <a:solidFill>
                  <a:srgbClr val="FF0000"/>
                </a:solidFill>
                <a:latin typeface="Times New Roman" pitchFamily="18" charset="0"/>
                <a:cs typeface="Times New Roman" pitchFamily="18" charset="0"/>
              </a:rPr>
              <a:t>δ</a:t>
            </a:r>
            <a:r>
              <a:rPr lang="en-US" dirty="0" smtClean="0">
                <a:solidFill>
                  <a:srgbClr val="FF0000"/>
                </a:solidFill>
                <a:latin typeface="Times New Roman" pitchFamily="18" charset="0"/>
                <a:cs typeface="Times New Roman" pitchFamily="18" charset="0"/>
              </a:rPr>
              <a:t>-endotoxin </a:t>
            </a:r>
            <a:r>
              <a:rPr lang="en-US" dirty="0" smtClean="0">
                <a:solidFill>
                  <a:schemeClr val="bg1"/>
                </a:solidFill>
                <a:latin typeface="Times New Roman" pitchFamily="18" charset="0"/>
                <a:cs typeface="Times New Roman" pitchFamily="18" charset="0"/>
              </a:rPr>
              <a:t>in all parts of the cotton plant throughout its entire life span. When the bollworm ingests any part of the plant, the Bt cotton toxin pierces its small intestine and kills the insect.</a:t>
            </a:r>
            <a:endParaRPr lang="en-US" dirty="0">
              <a:solidFill>
                <a:schemeClr val="bg1"/>
              </a:solidFill>
              <a:latin typeface="Times New Roman" pitchFamily="18" charset="0"/>
              <a:cs typeface="Times New Roman" pitchFamily="18" charset="0"/>
            </a:endParaRPr>
          </a:p>
        </p:txBody>
      </p:sp>
      <p:pic>
        <p:nvPicPr>
          <p:cNvPr id="1028" name="Picture 4"/>
          <p:cNvPicPr>
            <a:picLocks noChangeArrowheads="1"/>
          </p:cNvPicPr>
          <p:nvPr/>
        </p:nvPicPr>
        <p:blipFill>
          <a:blip r:embed="rId5" cstate="print"/>
          <a:srcRect/>
          <a:stretch>
            <a:fillRect/>
          </a:stretch>
        </p:blipFill>
        <p:spPr bwMode="auto">
          <a:xfrm>
            <a:off x="4907280" y="5105400"/>
            <a:ext cx="1645920" cy="1188720"/>
          </a:xfrm>
          <a:prstGeom prst="rect">
            <a:avLst/>
          </a:prstGeom>
          <a:noFill/>
          <a:ln w="9525">
            <a:noFill/>
            <a:miter lim="800000"/>
            <a:headEnd/>
            <a:tailEnd/>
          </a:ln>
        </p:spPr>
      </p:pic>
      <p:pic>
        <p:nvPicPr>
          <p:cNvPr id="10" name="Picture 9" descr="Bacillus_thuringiensis.JPG"/>
          <p:cNvPicPr>
            <a:picLocks/>
          </p:cNvPicPr>
          <p:nvPr/>
        </p:nvPicPr>
        <p:blipFill>
          <a:blip r:embed="rId6" cstate="print"/>
          <a:stretch>
            <a:fillRect/>
          </a:stretch>
        </p:blipFill>
        <p:spPr>
          <a:xfrm>
            <a:off x="2926080" y="5105400"/>
            <a:ext cx="1645920" cy="1188720"/>
          </a:xfrm>
          <a:prstGeom prst="rect">
            <a:avLst/>
          </a:prstGeom>
        </p:spPr>
      </p:pic>
      <p:pic>
        <p:nvPicPr>
          <p:cNvPr id="11" name="Picture 10" descr="bt process.jpg"/>
          <p:cNvPicPr>
            <a:picLocks/>
          </p:cNvPicPr>
          <p:nvPr/>
        </p:nvPicPr>
        <p:blipFill>
          <a:blip r:embed="rId7" cstate="print"/>
          <a:stretch>
            <a:fillRect/>
          </a:stretch>
        </p:blipFill>
        <p:spPr>
          <a:xfrm>
            <a:off x="6888480" y="5105400"/>
            <a:ext cx="1645920" cy="118872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1599</TotalTime>
  <Words>5850</Words>
  <Application>Microsoft Office PowerPoint</Application>
  <PresentationFormat>On-screen Show (4:3)</PresentationFormat>
  <Paragraphs>320</Paragraphs>
  <Slides>17</Slides>
  <Notes>7</Notes>
  <HiddenSlides>2</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PINAKI DEY</dc:creator>
  <cp:lastModifiedBy>PINAKI DEY</cp:lastModifiedBy>
  <cp:revision>139</cp:revision>
  <dcterms:created xsi:type="dcterms:W3CDTF">2010-04-03T12:22:03Z</dcterms:created>
  <dcterms:modified xsi:type="dcterms:W3CDTF">2010-05-21T21:33:04Z</dcterms:modified>
</cp:coreProperties>
</file>